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513" r:id="rId2"/>
    <p:sldId id="514" r:id="rId3"/>
    <p:sldId id="541" r:id="rId4"/>
    <p:sldId id="544" r:id="rId5"/>
    <p:sldId id="545" r:id="rId6"/>
    <p:sldId id="543" r:id="rId7"/>
    <p:sldId id="546" r:id="rId8"/>
    <p:sldId id="558" r:id="rId9"/>
    <p:sldId id="566" r:id="rId10"/>
    <p:sldId id="567" r:id="rId11"/>
    <p:sldId id="568" r:id="rId12"/>
    <p:sldId id="572" r:id="rId13"/>
    <p:sldId id="573" r:id="rId14"/>
    <p:sldId id="570" r:id="rId15"/>
    <p:sldId id="571" r:id="rId16"/>
    <p:sldId id="574" r:id="rId17"/>
    <p:sldId id="575" r:id="rId18"/>
    <p:sldId id="576" r:id="rId19"/>
    <p:sldId id="577" r:id="rId20"/>
    <p:sldId id="578" r:id="rId21"/>
    <p:sldId id="579" r:id="rId22"/>
    <p:sldId id="580" r:id="rId23"/>
    <p:sldId id="581" r:id="rId24"/>
    <p:sldId id="542" r:id="rId25"/>
    <p:sldId id="547" r:id="rId26"/>
    <p:sldId id="582" r:id="rId27"/>
    <p:sldId id="548" r:id="rId28"/>
    <p:sldId id="549" r:id="rId29"/>
    <p:sldId id="552" r:id="rId30"/>
    <p:sldId id="554" r:id="rId31"/>
    <p:sldId id="550" r:id="rId32"/>
    <p:sldId id="555" r:id="rId33"/>
    <p:sldId id="551" r:id="rId34"/>
    <p:sldId id="556" r:id="rId35"/>
    <p:sldId id="557" r:id="rId36"/>
    <p:sldId id="530"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2C6BB5AE-A4C6-431E-B83A-3905BF2841B4}">
          <p14:sldIdLst>
            <p14:sldId id="513"/>
            <p14:sldId id="514"/>
            <p14:sldId id="541"/>
            <p14:sldId id="544"/>
            <p14:sldId id="545"/>
            <p14:sldId id="543"/>
            <p14:sldId id="546"/>
            <p14:sldId id="558"/>
            <p14:sldId id="566"/>
            <p14:sldId id="567"/>
            <p14:sldId id="568"/>
            <p14:sldId id="572"/>
            <p14:sldId id="573"/>
            <p14:sldId id="570"/>
            <p14:sldId id="571"/>
            <p14:sldId id="574"/>
            <p14:sldId id="575"/>
            <p14:sldId id="576"/>
            <p14:sldId id="577"/>
            <p14:sldId id="578"/>
            <p14:sldId id="579"/>
            <p14:sldId id="580"/>
            <p14:sldId id="581"/>
            <p14:sldId id="542"/>
            <p14:sldId id="547"/>
            <p14:sldId id="582"/>
            <p14:sldId id="548"/>
            <p14:sldId id="549"/>
            <p14:sldId id="552"/>
            <p14:sldId id="554"/>
            <p14:sldId id="550"/>
            <p14:sldId id="555"/>
            <p14:sldId id="551"/>
            <p14:sldId id="556"/>
            <p14:sldId id="557"/>
            <p14:sldId id="530"/>
          </p14:sldIdLst>
        </p14:section>
        <p14:section name="目录与章节页" id="{953A84C6-99AB-4A42-B73B-2C78684FA9EA}">
          <p14:sldIdLst/>
        </p14:section>
        <p14:section name="内容页" id="{492378D0-F367-4E57-BCFF-1FD699F47409}">
          <p14:sldIdLst/>
        </p14:section>
        <p14:section name="封底" id="{FC6E127C-9EBE-422D-9F9B-3F83DE547E0F}">
          <p14:sldIdLst/>
        </p14:section>
        <p14:section name="图标" id="{D1AAE4E8-5ADD-4189-AD4F-8C2A1D63AE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DD8"/>
    <a:srgbClr val="063A65"/>
    <a:srgbClr val="BD9F68"/>
    <a:srgbClr val="CBB387"/>
    <a:srgbClr val="D8C5A4"/>
    <a:srgbClr val="EADFCD"/>
    <a:srgbClr val="F3863B"/>
    <a:srgbClr val="15529B"/>
    <a:srgbClr val="C816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91" autoAdjust="0"/>
    <p:restoredTop sz="86567" autoAdjust="0"/>
  </p:normalViewPr>
  <p:slideViewPr>
    <p:cSldViewPr snapToGrid="0">
      <p:cViewPr varScale="1">
        <p:scale>
          <a:sx n="82" d="100"/>
          <a:sy n="82" d="100"/>
        </p:scale>
        <p:origin x="562" y="72"/>
      </p:cViewPr>
      <p:guideLst/>
    </p:cSldViewPr>
  </p:slideViewPr>
  <p:notesTextViewPr>
    <p:cViewPr>
      <p:scale>
        <a:sx n="1" d="1"/>
        <a:sy n="1" d="1"/>
      </p:scale>
      <p:origin x="0" y="0"/>
    </p:cViewPr>
  </p:notesTextViewPr>
  <p:notesViewPr>
    <p:cSldViewPr snapToGrid="0">
      <p:cViewPr varScale="1">
        <p:scale>
          <a:sx n="51" d="100"/>
          <a:sy n="51" d="100"/>
        </p:scale>
        <p:origin x="2692"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B2BB05A-5460-4E9C-AC8C-6B9B6F2C6D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83E9D2A-E7A4-4838-A136-A72021225E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08C3B1-167A-4D27-B8C3-D322959B1161}" type="datetimeFigureOut">
              <a:rPr lang="zh-CN" altLang="en-US" smtClean="0"/>
              <a:t>2023/8/19</a:t>
            </a:fld>
            <a:endParaRPr lang="zh-CN" altLang="en-US"/>
          </a:p>
        </p:txBody>
      </p:sp>
      <p:sp>
        <p:nvSpPr>
          <p:cNvPr id="4" name="页脚占位符 3">
            <a:extLst>
              <a:ext uri="{FF2B5EF4-FFF2-40B4-BE49-F238E27FC236}">
                <a16:creationId xmlns:a16="http://schemas.microsoft.com/office/drawing/2014/main" id="{F2C642CC-5FE3-45A6-901E-1C9358E8CD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4F3F9B0D-8BEE-486D-9AC9-8DE642F3E29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65B007-A24C-447D-B308-6C22707D233D}" type="slidenum">
              <a:rPr lang="zh-CN" altLang="en-US" smtClean="0"/>
              <a:t>‹#›</a:t>
            </a:fld>
            <a:endParaRPr lang="zh-CN" altLang="en-US"/>
          </a:p>
        </p:txBody>
      </p:sp>
    </p:spTree>
    <p:extLst>
      <p:ext uri="{BB962C8B-B14F-4D97-AF65-F5344CB8AC3E}">
        <p14:creationId xmlns:p14="http://schemas.microsoft.com/office/powerpoint/2010/main" val="10942727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2F569-4378-4B9E-B24B-157A870E466B}" type="datetimeFigureOut">
              <a:rPr lang="zh-CN" altLang="en-US" smtClean="0"/>
              <a:t>2023/8/19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D11614-B1B4-4A7E-8484-D6D067AF106D}" type="slidenum">
              <a:rPr lang="zh-CN" altLang="en-US" smtClean="0"/>
              <a:t>‹#›</a:t>
            </a:fld>
            <a:endParaRPr lang="zh-CN" altLang="en-US"/>
          </a:p>
        </p:txBody>
      </p:sp>
    </p:spTree>
    <p:extLst>
      <p:ext uri="{BB962C8B-B14F-4D97-AF65-F5344CB8AC3E}">
        <p14:creationId xmlns:p14="http://schemas.microsoft.com/office/powerpoint/2010/main" val="2200068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a:t>
            </a:fld>
            <a:endParaRPr lang="zh-CN" altLang="en-US"/>
          </a:p>
        </p:txBody>
      </p:sp>
    </p:spTree>
    <p:extLst>
      <p:ext uri="{BB962C8B-B14F-4D97-AF65-F5344CB8AC3E}">
        <p14:creationId xmlns:p14="http://schemas.microsoft.com/office/powerpoint/2010/main" val="341368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12</a:t>
            </a:fld>
            <a:endParaRPr lang="zh-CN" altLang="en-US"/>
          </a:p>
        </p:txBody>
      </p:sp>
    </p:spTree>
    <p:extLst>
      <p:ext uri="{BB962C8B-B14F-4D97-AF65-F5344CB8AC3E}">
        <p14:creationId xmlns:p14="http://schemas.microsoft.com/office/powerpoint/2010/main" val="2214374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13</a:t>
            </a:fld>
            <a:endParaRPr lang="zh-CN" altLang="en-US"/>
          </a:p>
        </p:txBody>
      </p:sp>
    </p:spTree>
    <p:extLst>
      <p:ext uri="{BB962C8B-B14F-4D97-AF65-F5344CB8AC3E}">
        <p14:creationId xmlns:p14="http://schemas.microsoft.com/office/powerpoint/2010/main" val="2430438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14</a:t>
            </a:fld>
            <a:endParaRPr lang="zh-CN" altLang="en-US"/>
          </a:p>
        </p:txBody>
      </p:sp>
    </p:spTree>
    <p:extLst>
      <p:ext uri="{BB962C8B-B14F-4D97-AF65-F5344CB8AC3E}">
        <p14:creationId xmlns:p14="http://schemas.microsoft.com/office/powerpoint/2010/main" val="1656488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15</a:t>
            </a:fld>
            <a:endParaRPr lang="zh-CN" altLang="en-US"/>
          </a:p>
        </p:txBody>
      </p:sp>
    </p:spTree>
    <p:extLst>
      <p:ext uri="{BB962C8B-B14F-4D97-AF65-F5344CB8AC3E}">
        <p14:creationId xmlns:p14="http://schemas.microsoft.com/office/powerpoint/2010/main" val="1310520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16</a:t>
            </a:fld>
            <a:endParaRPr lang="zh-CN" altLang="en-US"/>
          </a:p>
        </p:txBody>
      </p:sp>
    </p:spTree>
    <p:extLst>
      <p:ext uri="{BB962C8B-B14F-4D97-AF65-F5344CB8AC3E}">
        <p14:creationId xmlns:p14="http://schemas.microsoft.com/office/powerpoint/2010/main" val="3774781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17</a:t>
            </a:fld>
            <a:endParaRPr lang="zh-CN" altLang="en-US"/>
          </a:p>
        </p:txBody>
      </p:sp>
    </p:spTree>
    <p:extLst>
      <p:ext uri="{BB962C8B-B14F-4D97-AF65-F5344CB8AC3E}">
        <p14:creationId xmlns:p14="http://schemas.microsoft.com/office/powerpoint/2010/main" val="152850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18</a:t>
            </a:fld>
            <a:endParaRPr lang="zh-CN" altLang="en-US"/>
          </a:p>
        </p:txBody>
      </p:sp>
    </p:spTree>
    <p:extLst>
      <p:ext uri="{BB962C8B-B14F-4D97-AF65-F5344CB8AC3E}">
        <p14:creationId xmlns:p14="http://schemas.microsoft.com/office/powerpoint/2010/main" val="3154470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20</a:t>
            </a:fld>
            <a:endParaRPr lang="zh-CN" altLang="en-US"/>
          </a:p>
        </p:txBody>
      </p:sp>
    </p:spTree>
    <p:extLst>
      <p:ext uri="{BB962C8B-B14F-4D97-AF65-F5344CB8AC3E}">
        <p14:creationId xmlns:p14="http://schemas.microsoft.com/office/powerpoint/2010/main" val="877095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21</a:t>
            </a:fld>
            <a:endParaRPr lang="zh-CN" altLang="en-US"/>
          </a:p>
        </p:txBody>
      </p:sp>
    </p:spTree>
    <p:extLst>
      <p:ext uri="{BB962C8B-B14F-4D97-AF65-F5344CB8AC3E}">
        <p14:creationId xmlns:p14="http://schemas.microsoft.com/office/powerpoint/2010/main" val="3576952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22</a:t>
            </a:fld>
            <a:endParaRPr lang="zh-CN" altLang="en-US"/>
          </a:p>
        </p:txBody>
      </p:sp>
    </p:spTree>
    <p:extLst>
      <p:ext uri="{BB962C8B-B14F-4D97-AF65-F5344CB8AC3E}">
        <p14:creationId xmlns:p14="http://schemas.microsoft.com/office/powerpoint/2010/main" val="314894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a:t>
            </a:fld>
            <a:endParaRPr lang="zh-CN" altLang="en-US"/>
          </a:p>
        </p:txBody>
      </p:sp>
    </p:spTree>
    <p:extLst>
      <p:ext uri="{BB962C8B-B14F-4D97-AF65-F5344CB8AC3E}">
        <p14:creationId xmlns:p14="http://schemas.microsoft.com/office/powerpoint/2010/main" val="1794545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23</a:t>
            </a:fld>
            <a:endParaRPr lang="zh-CN" altLang="en-US"/>
          </a:p>
        </p:txBody>
      </p:sp>
    </p:spTree>
    <p:extLst>
      <p:ext uri="{BB962C8B-B14F-4D97-AF65-F5344CB8AC3E}">
        <p14:creationId xmlns:p14="http://schemas.microsoft.com/office/powerpoint/2010/main" val="3788972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25</a:t>
            </a:fld>
            <a:endParaRPr lang="zh-CN" altLang="en-US"/>
          </a:p>
        </p:txBody>
      </p:sp>
    </p:spTree>
    <p:extLst>
      <p:ext uri="{BB962C8B-B14F-4D97-AF65-F5344CB8AC3E}">
        <p14:creationId xmlns:p14="http://schemas.microsoft.com/office/powerpoint/2010/main" val="1002501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GET:</a:t>
            </a:r>
            <a:r>
              <a:rPr lang="zh-CN" altLang="en-US" sz="1200" dirty="0">
                <a:latin typeface="微软雅黑" panose="020B0503020204020204" pitchFamily="34" charset="-122"/>
                <a:ea typeface="微软雅黑" panose="020B0503020204020204" pitchFamily="34" charset="-122"/>
              </a:rPr>
              <a:t>数据都会直接显示在 </a:t>
            </a:r>
            <a:r>
              <a:rPr lang="en-US" altLang="zh-CN" sz="1200" dirty="0">
                <a:latin typeface="微软雅黑" panose="020B0503020204020204" pitchFamily="34" charset="-122"/>
                <a:ea typeface="微软雅黑" panose="020B0503020204020204" pitchFamily="34" charset="-122"/>
              </a:rPr>
              <a:t>URL </a:t>
            </a:r>
            <a:r>
              <a:rPr lang="zh-CN" altLang="en-US" sz="1200" dirty="0">
                <a:latin typeface="微软雅黑" panose="020B0503020204020204" pitchFamily="34" charset="-122"/>
                <a:ea typeface="微软雅黑" panose="020B0503020204020204" pitchFamily="34" charset="-122"/>
              </a:rPr>
              <a:t>上</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POST:</a:t>
            </a:r>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26</a:t>
            </a:fld>
            <a:endParaRPr lang="zh-CN" altLang="en-US"/>
          </a:p>
        </p:txBody>
      </p:sp>
    </p:spTree>
    <p:extLst>
      <p:ext uri="{BB962C8B-B14F-4D97-AF65-F5344CB8AC3E}">
        <p14:creationId xmlns:p14="http://schemas.microsoft.com/office/powerpoint/2010/main" val="1725759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27</a:t>
            </a:fld>
            <a:endParaRPr lang="zh-CN" altLang="en-US"/>
          </a:p>
        </p:txBody>
      </p:sp>
    </p:spTree>
    <p:extLst>
      <p:ext uri="{BB962C8B-B14F-4D97-AF65-F5344CB8AC3E}">
        <p14:creationId xmlns:p14="http://schemas.microsoft.com/office/powerpoint/2010/main" val="1321377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28</a:t>
            </a:fld>
            <a:endParaRPr lang="zh-CN" altLang="en-US"/>
          </a:p>
        </p:txBody>
      </p:sp>
    </p:spTree>
    <p:extLst>
      <p:ext uri="{BB962C8B-B14F-4D97-AF65-F5344CB8AC3E}">
        <p14:creationId xmlns:p14="http://schemas.microsoft.com/office/powerpoint/2010/main" val="1931712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29</a:t>
            </a:fld>
            <a:endParaRPr lang="zh-CN" altLang="en-US"/>
          </a:p>
        </p:txBody>
      </p:sp>
    </p:spTree>
    <p:extLst>
      <p:ext uri="{BB962C8B-B14F-4D97-AF65-F5344CB8AC3E}">
        <p14:creationId xmlns:p14="http://schemas.microsoft.com/office/powerpoint/2010/main" val="259471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888888"/>
                </a:solidFill>
                <a:effectLst/>
                <a:latin typeface="微软雅黑" panose="020B0503020204020204" pitchFamily="34" charset="-122"/>
                <a:ea typeface="微软雅黑" panose="020B0503020204020204" pitchFamily="34" charset="-122"/>
              </a:rPr>
              <a:t>参数字段存放在</a:t>
            </a:r>
            <a:r>
              <a:rPr lang="en-US" altLang="zh-CN" b="0" i="0" dirty="0">
                <a:solidFill>
                  <a:srgbClr val="888888"/>
                </a:solidFill>
                <a:effectLst/>
                <a:latin typeface="微软雅黑" panose="020B0503020204020204" pitchFamily="34" charset="-122"/>
                <a:ea typeface="微软雅黑" panose="020B0503020204020204" pitchFamily="34" charset="-122"/>
              </a:rPr>
              <a:t>URL</a:t>
            </a:r>
            <a:r>
              <a:rPr lang="zh-CN" altLang="en-US" b="0" i="0" dirty="0">
                <a:solidFill>
                  <a:srgbClr val="888888"/>
                </a:solidFill>
                <a:effectLst/>
                <a:latin typeface="微软雅黑" panose="020B0503020204020204" pitchFamily="34" charset="-122"/>
                <a:ea typeface="微软雅黑" panose="020B0503020204020204" pitchFamily="34" charset="-122"/>
              </a:rPr>
              <a:t>中</a:t>
            </a:r>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30</a:t>
            </a:fld>
            <a:endParaRPr lang="zh-CN" altLang="en-US"/>
          </a:p>
        </p:txBody>
      </p:sp>
    </p:spTree>
    <p:extLst>
      <p:ext uri="{BB962C8B-B14F-4D97-AF65-F5344CB8AC3E}">
        <p14:creationId xmlns:p14="http://schemas.microsoft.com/office/powerpoint/2010/main" val="4113387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Cookie</a:t>
            </a:r>
            <a:r>
              <a:rPr lang="zh-CN" altLang="en-US" dirty="0"/>
              <a:t>字段</a:t>
            </a:r>
          </a:p>
        </p:txBody>
      </p:sp>
      <p:sp>
        <p:nvSpPr>
          <p:cNvPr id="4" name="灯片编号占位符 3"/>
          <p:cNvSpPr>
            <a:spLocks noGrp="1"/>
          </p:cNvSpPr>
          <p:nvPr>
            <p:ph type="sldNum" sz="quarter" idx="5"/>
          </p:nvPr>
        </p:nvSpPr>
        <p:spPr/>
        <p:txBody>
          <a:bodyPr/>
          <a:lstStyle/>
          <a:p>
            <a:fld id="{49D11614-B1B4-4A7E-8484-D6D067AF106D}" type="slidenum">
              <a:rPr lang="zh-CN" altLang="en-US" smtClean="0"/>
              <a:t>31</a:t>
            </a:fld>
            <a:endParaRPr lang="zh-CN" altLang="en-US"/>
          </a:p>
        </p:txBody>
      </p:sp>
    </p:spTree>
    <p:extLst>
      <p:ext uri="{BB962C8B-B14F-4D97-AF65-F5344CB8AC3E}">
        <p14:creationId xmlns:p14="http://schemas.microsoft.com/office/powerpoint/2010/main" val="4067820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微软雅黑" panose="020B0503020204020204" pitchFamily="34" charset="-122"/>
                <a:ea typeface="微软雅黑" panose="020B0503020204020204" pitchFamily="34" charset="-122"/>
              </a:rPr>
              <a:t>由于浏览器保存了我们在留言板网站的身份标识</a:t>
            </a:r>
            <a:r>
              <a:rPr lang="en-US" altLang="zh-CN" sz="1200" dirty="0">
                <a:latin typeface="微软雅黑" panose="020B0503020204020204" pitchFamily="34" charset="-122"/>
                <a:ea typeface="微软雅黑" panose="020B0503020204020204" pitchFamily="34" charset="-122"/>
              </a:rPr>
              <a:t>Cookie</a:t>
            </a:r>
            <a:r>
              <a:rPr lang="zh-CN" altLang="en-US" sz="1200" dirty="0">
                <a:latin typeface="微软雅黑" panose="020B0503020204020204" pitchFamily="34" charset="-122"/>
                <a:ea typeface="微软雅黑" panose="020B0503020204020204" pitchFamily="34" charset="-122"/>
              </a:rPr>
              <a:t>，并在发送请求时自动将</a:t>
            </a:r>
            <a:r>
              <a:rPr lang="en-US" altLang="zh-CN" sz="1200" dirty="0">
                <a:latin typeface="微软雅黑" panose="020B0503020204020204" pitchFamily="34" charset="-122"/>
                <a:ea typeface="微软雅黑" panose="020B0503020204020204" pitchFamily="34" charset="-122"/>
              </a:rPr>
              <a:t>Cookie</a:t>
            </a:r>
            <a:r>
              <a:rPr lang="zh-CN" altLang="en-US" sz="1200" dirty="0">
                <a:latin typeface="微软雅黑" panose="020B0503020204020204" pitchFamily="34" charset="-122"/>
                <a:ea typeface="微软雅黑" panose="020B0503020204020204" pitchFamily="34" charset="-122"/>
              </a:rPr>
              <a:t>附带上，所以恶意网站就成功盗用了我们的身份，完成了一次恶意留言行为</a:t>
            </a:r>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32</a:t>
            </a:fld>
            <a:endParaRPr lang="zh-CN" altLang="en-US"/>
          </a:p>
        </p:txBody>
      </p:sp>
    </p:spTree>
    <p:extLst>
      <p:ext uri="{BB962C8B-B14F-4D97-AF65-F5344CB8AC3E}">
        <p14:creationId xmlns:p14="http://schemas.microsoft.com/office/powerpoint/2010/main" val="303996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33</a:t>
            </a:fld>
            <a:endParaRPr lang="zh-CN" altLang="en-US"/>
          </a:p>
        </p:txBody>
      </p:sp>
    </p:spTree>
    <p:extLst>
      <p:ext uri="{BB962C8B-B14F-4D97-AF65-F5344CB8AC3E}">
        <p14:creationId xmlns:p14="http://schemas.microsoft.com/office/powerpoint/2010/main" val="3045476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4</a:t>
            </a:fld>
            <a:endParaRPr lang="zh-CN" altLang="en-US"/>
          </a:p>
        </p:txBody>
      </p:sp>
    </p:spTree>
    <p:extLst>
      <p:ext uri="{BB962C8B-B14F-4D97-AF65-F5344CB8AC3E}">
        <p14:creationId xmlns:p14="http://schemas.microsoft.com/office/powerpoint/2010/main" val="3091489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同样进行抓包，</a:t>
            </a:r>
            <a:r>
              <a:rPr lang="zh-CN" altLang="en-US" b="0" i="0" dirty="0">
                <a:solidFill>
                  <a:srgbClr val="303440"/>
                </a:solidFill>
                <a:effectLst/>
                <a:latin typeface="Roboto" panose="02000000000000000000" pitchFamily="2" charset="0"/>
              </a:rPr>
              <a:t>附在</a:t>
            </a:r>
            <a:r>
              <a:rPr lang="en-US" altLang="zh-CN" b="0" i="0" dirty="0">
                <a:solidFill>
                  <a:srgbClr val="303440"/>
                </a:solidFill>
                <a:effectLst/>
                <a:latin typeface="Roboto" panose="02000000000000000000" pitchFamily="2" charset="0"/>
              </a:rPr>
              <a:t>HTTP</a:t>
            </a:r>
            <a:r>
              <a:rPr lang="zh-CN" altLang="en-US" b="0" i="0" dirty="0">
                <a:solidFill>
                  <a:srgbClr val="303440"/>
                </a:solidFill>
                <a:effectLst/>
                <a:latin typeface="Roboto" panose="02000000000000000000" pitchFamily="2" charset="0"/>
              </a:rPr>
              <a:t>请求的</a:t>
            </a:r>
            <a:r>
              <a:rPr lang="en-US" altLang="zh-CN" b="0" i="0" dirty="0">
                <a:solidFill>
                  <a:srgbClr val="303440"/>
                </a:solidFill>
                <a:effectLst/>
                <a:latin typeface="Roboto" panose="02000000000000000000" pitchFamily="2" charset="0"/>
              </a:rPr>
              <a:t>Data</a:t>
            </a:r>
            <a:r>
              <a:rPr lang="zh-CN" altLang="en-US" b="0" i="0" dirty="0">
                <a:solidFill>
                  <a:srgbClr val="303440"/>
                </a:solidFill>
                <a:effectLst/>
                <a:latin typeface="Roboto" panose="02000000000000000000" pitchFamily="2" charset="0"/>
              </a:rPr>
              <a:t>域中发给了服务器，这种参数字段存放在</a:t>
            </a:r>
            <a:r>
              <a:rPr lang="en-US" altLang="zh-CN" b="0" i="0" dirty="0">
                <a:solidFill>
                  <a:srgbClr val="303440"/>
                </a:solidFill>
                <a:effectLst/>
                <a:latin typeface="Roboto" panose="02000000000000000000" pitchFamily="2" charset="0"/>
              </a:rPr>
              <a:t>HTTP Data</a:t>
            </a:r>
            <a:r>
              <a:rPr lang="zh-CN" altLang="en-US" b="0" i="0" dirty="0">
                <a:solidFill>
                  <a:srgbClr val="303440"/>
                </a:solidFill>
                <a:effectLst/>
                <a:latin typeface="Roboto" panose="02000000000000000000" pitchFamily="2" charset="0"/>
              </a:rPr>
              <a:t>域中的请求叫做</a:t>
            </a:r>
            <a:r>
              <a:rPr lang="en-US" altLang="zh-CN" b="0" i="0" dirty="0">
                <a:solidFill>
                  <a:srgbClr val="303440"/>
                </a:solidFill>
                <a:effectLst/>
                <a:latin typeface="Roboto" panose="02000000000000000000" pitchFamily="2" charset="0"/>
              </a:rPr>
              <a:t>Post</a:t>
            </a:r>
            <a:r>
              <a:rPr lang="zh-CN" altLang="en-US" b="0" i="0" dirty="0">
                <a:solidFill>
                  <a:srgbClr val="303440"/>
                </a:solidFill>
                <a:effectLst/>
                <a:latin typeface="Roboto" panose="02000000000000000000" pitchFamily="2" charset="0"/>
              </a:rPr>
              <a:t>请求。</a:t>
            </a:r>
            <a:br>
              <a:rPr lang="zh-CN" altLang="en-US" dirty="0"/>
            </a:br>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34</a:t>
            </a:fld>
            <a:endParaRPr lang="zh-CN" altLang="en-US"/>
          </a:p>
        </p:txBody>
      </p:sp>
    </p:spTree>
    <p:extLst>
      <p:ext uri="{BB962C8B-B14F-4D97-AF65-F5344CB8AC3E}">
        <p14:creationId xmlns:p14="http://schemas.microsoft.com/office/powerpoint/2010/main" val="35631987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03440"/>
                </a:solidFill>
                <a:effectLst/>
                <a:latin typeface="Roboto" panose="02000000000000000000" pitchFamily="2" charset="0"/>
              </a:rPr>
              <a:t>从代码中可以看到，恶意网站在页面中植入了一个</a:t>
            </a:r>
            <a:r>
              <a:rPr lang="en-US" altLang="zh-CN" b="0" i="0" dirty="0">
                <a:solidFill>
                  <a:srgbClr val="303440"/>
                </a:solidFill>
                <a:effectLst/>
                <a:latin typeface="Roboto" panose="02000000000000000000" pitchFamily="2" charset="0"/>
              </a:rPr>
              <a:t>form</a:t>
            </a:r>
            <a:r>
              <a:rPr lang="zh-CN" altLang="en-US" b="0" i="0" dirty="0">
                <a:solidFill>
                  <a:srgbClr val="303440"/>
                </a:solidFill>
                <a:effectLst/>
                <a:latin typeface="Roboto" panose="02000000000000000000" pitchFamily="2" charset="0"/>
              </a:rPr>
              <a:t>表单，这个表单的</a:t>
            </a:r>
            <a:r>
              <a:rPr lang="en-US" altLang="zh-CN" b="0" i="0" dirty="0">
                <a:solidFill>
                  <a:srgbClr val="303440"/>
                </a:solidFill>
                <a:effectLst/>
                <a:latin typeface="Roboto" panose="02000000000000000000" pitchFamily="2" charset="0"/>
              </a:rPr>
              <a:t>action</a:t>
            </a:r>
            <a:r>
              <a:rPr lang="zh-CN" altLang="en-US" b="0" i="0" dirty="0">
                <a:solidFill>
                  <a:srgbClr val="303440"/>
                </a:solidFill>
                <a:effectLst/>
                <a:latin typeface="Roboto" panose="02000000000000000000" pitchFamily="2" charset="0"/>
              </a:rPr>
              <a:t>设置为留言网站地址。同时植入的还有一段</a:t>
            </a:r>
            <a:r>
              <a:rPr lang="en-US" altLang="zh-CN" b="0" i="0" dirty="0" err="1">
                <a:solidFill>
                  <a:srgbClr val="303440"/>
                </a:solidFill>
                <a:effectLst/>
                <a:latin typeface="Roboto" panose="02000000000000000000" pitchFamily="2" charset="0"/>
              </a:rPr>
              <a:t>Javascript</a:t>
            </a:r>
            <a:r>
              <a:rPr lang="zh-CN" altLang="en-US" b="0" i="0" dirty="0">
                <a:solidFill>
                  <a:srgbClr val="303440"/>
                </a:solidFill>
                <a:effectLst/>
                <a:latin typeface="Roboto" panose="02000000000000000000" pitchFamily="2" charset="0"/>
              </a:rPr>
              <a:t>代码，该段代码功能是自动提交</a:t>
            </a:r>
            <a:r>
              <a:rPr lang="en-US" altLang="zh-CN" b="0" i="0" dirty="0">
                <a:solidFill>
                  <a:srgbClr val="303440"/>
                </a:solidFill>
                <a:effectLst/>
                <a:latin typeface="Roboto" panose="02000000000000000000" pitchFamily="2" charset="0"/>
              </a:rPr>
              <a:t>form</a:t>
            </a:r>
            <a:r>
              <a:rPr lang="zh-CN" altLang="en-US" b="0" i="0" dirty="0">
                <a:solidFill>
                  <a:srgbClr val="303440"/>
                </a:solidFill>
                <a:effectLst/>
                <a:latin typeface="Roboto" panose="02000000000000000000" pitchFamily="2" charset="0"/>
              </a:rPr>
              <a:t>表单数据。这样，当用户访问到该恶意网站时，实际上就通过</a:t>
            </a:r>
            <a:r>
              <a:rPr lang="en-US" altLang="zh-CN" b="0" i="0" dirty="0">
                <a:solidFill>
                  <a:srgbClr val="303440"/>
                </a:solidFill>
                <a:effectLst/>
                <a:latin typeface="Roboto" panose="02000000000000000000" pitchFamily="2" charset="0"/>
              </a:rPr>
              <a:t>Post</a:t>
            </a:r>
            <a:r>
              <a:rPr lang="zh-CN" altLang="en-US" b="0" i="0" dirty="0">
                <a:solidFill>
                  <a:srgbClr val="303440"/>
                </a:solidFill>
                <a:effectLst/>
                <a:latin typeface="Roboto" panose="02000000000000000000" pitchFamily="2" charset="0"/>
              </a:rPr>
              <a:t>方法向留言板发出了一条恶意留言请求。</a:t>
            </a:r>
            <a:br>
              <a:rPr lang="zh-CN" altLang="en-US" dirty="0"/>
            </a:br>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35</a:t>
            </a:fld>
            <a:endParaRPr lang="zh-CN" altLang="en-US"/>
          </a:p>
        </p:txBody>
      </p:sp>
    </p:spTree>
    <p:extLst>
      <p:ext uri="{BB962C8B-B14F-4D97-AF65-F5344CB8AC3E}">
        <p14:creationId xmlns:p14="http://schemas.microsoft.com/office/powerpoint/2010/main" val="937500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5</a:t>
            </a:fld>
            <a:endParaRPr lang="zh-CN" altLang="en-US"/>
          </a:p>
        </p:txBody>
      </p:sp>
    </p:spTree>
    <p:extLst>
      <p:ext uri="{BB962C8B-B14F-4D97-AF65-F5344CB8AC3E}">
        <p14:creationId xmlns:p14="http://schemas.microsoft.com/office/powerpoint/2010/main" val="3990644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6</a:t>
            </a:fld>
            <a:endParaRPr lang="zh-CN" altLang="en-US"/>
          </a:p>
        </p:txBody>
      </p:sp>
    </p:spTree>
    <p:extLst>
      <p:ext uri="{BB962C8B-B14F-4D97-AF65-F5344CB8AC3E}">
        <p14:creationId xmlns:p14="http://schemas.microsoft.com/office/powerpoint/2010/main" val="3974129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参考网址：</a:t>
            </a:r>
            <a:r>
              <a:rPr lang="en-US" altLang="zh-CN" dirty="0"/>
              <a:t>https://mp.weixin.qq.com/s?__biz=MjM5NzYwNDU0Mg==&amp;mid=2649208741&amp;idx=2&amp;sn=911a7f7d8fc1006c75250455368ec0c6&amp;chksm=bec46a7489b3e36217a0c2a6c18bf8aeca39da5423e97658c61b2e5f1b1c2bc7ef19059e138c&amp;scene=27</a:t>
            </a:r>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7</a:t>
            </a:fld>
            <a:endParaRPr lang="zh-CN" altLang="en-US"/>
          </a:p>
        </p:txBody>
      </p:sp>
    </p:spTree>
    <p:extLst>
      <p:ext uri="{BB962C8B-B14F-4D97-AF65-F5344CB8AC3E}">
        <p14:creationId xmlns:p14="http://schemas.microsoft.com/office/powerpoint/2010/main" val="880005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9</a:t>
            </a:fld>
            <a:endParaRPr lang="zh-CN" altLang="en-US"/>
          </a:p>
        </p:txBody>
      </p:sp>
    </p:spTree>
    <p:extLst>
      <p:ext uri="{BB962C8B-B14F-4D97-AF65-F5344CB8AC3E}">
        <p14:creationId xmlns:p14="http://schemas.microsoft.com/office/powerpoint/2010/main" val="1440404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10</a:t>
            </a:fld>
            <a:endParaRPr lang="zh-CN" altLang="en-US"/>
          </a:p>
        </p:txBody>
      </p:sp>
    </p:spTree>
    <p:extLst>
      <p:ext uri="{BB962C8B-B14F-4D97-AF65-F5344CB8AC3E}">
        <p14:creationId xmlns:p14="http://schemas.microsoft.com/office/powerpoint/2010/main" val="1771727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11614-B1B4-4A7E-8484-D6D067AF106D}" type="slidenum">
              <a:rPr lang="zh-CN" altLang="en-US" smtClean="0"/>
              <a:t>11</a:t>
            </a:fld>
            <a:endParaRPr lang="zh-CN" altLang="en-US"/>
          </a:p>
        </p:txBody>
      </p:sp>
    </p:spTree>
    <p:extLst>
      <p:ext uri="{BB962C8B-B14F-4D97-AF65-F5344CB8AC3E}">
        <p14:creationId xmlns:p14="http://schemas.microsoft.com/office/powerpoint/2010/main" val="2822192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样式1">
    <p:spTree>
      <p:nvGrpSpPr>
        <p:cNvPr id="1" name=""/>
        <p:cNvGrpSpPr/>
        <p:nvPr/>
      </p:nvGrpSpPr>
      <p:grpSpPr>
        <a:xfrm>
          <a:off x="0" y="0"/>
          <a:ext cx="0" cy="0"/>
          <a:chOff x="0" y="0"/>
          <a:chExt cx="0" cy="0"/>
        </a:xfrm>
      </p:grpSpPr>
      <p:pic>
        <p:nvPicPr>
          <p:cNvPr id="15" name="图形 14">
            <a:extLst>
              <a:ext uri="{FF2B5EF4-FFF2-40B4-BE49-F238E27FC236}">
                <a16:creationId xmlns:a16="http://schemas.microsoft.com/office/drawing/2014/main" id="{7D739DC5-9201-463D-9C90-356A2347A9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0652" y="409802"/>
            <a:ext cx="2612072" cy="686742"/>
          </a:xfrm>
          <a:prstGeom prst="rect">
            <a:avLst/>
          </a:prstGeom>
        </p:spPr>
      </p:pic>
      <p:pic>
        <p:nvPicPr>
          <p:cNvPr id="10" name="图片 9">
            <a:extLst>
              <a:ext uri="{FF2B5EF4-FFF2-40B4-BE49-F238E27FC236}">
                <a16:creationId xmlns:a16="http://schemas.microsoft.com/office/drawing/2014/main" id="{1461D330-D39E-4021-9597-F630669AD43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9366" b="6251"/>
          <a:stretch/>
        </p:blipFill>
        <p:spPr>
          <a:xfrm rot="10800000">
            <a:off x="-1" y="0"/>
            <a:ext cx="12192001" cy="6858000"/>
          </a:xfrm>
          <a:prstGeom prst="rect">
            <a:avLst/>
          </a:prstGeom>
          <a:scene3d>
            <a:camera prst="orthographicFront">
              <a:rot lat="0" lon="10800000" rev="0"/>
            </a:camera>
            <a:lightRig rig="threePt" dir="t"/>
          </a:scene3d>
        </p:spPr>
      </p:pic>
      <p:pic>
        <p:nvPicPr>
          <p:cNvPr id="11" name="图形 10">
            <a:extLst>
              <a:ext uri="{FF2B5EF4-FFF2-40B4-BE49-F238E27FC236}">
                <a16:creationId xmlns:a16="http://schemas.microsoft.com/office/drawing/2014/main" id="{97528A93-50A1-40C3-8BB0-2F4B4F8A96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18058" y="5832702"/>
            <a:ext cx="2612072" cy="686742"/>
          </a:xfrm>
          <a:prstGeom prst="rect">
            <a:avLst/>
          </a:prstGeom>
        </p:spPr>
      </p:pic>
    </p:spTree>
    <p:extLst>
      <p:ext uri="{BB962C8B-B14F-4D97-AF65-F5344CB8AC3E}">
        <p14:creationId xmlns:p14="http://schemas.microsoft.com/office/powerpoint/2010/main" val="3353623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节标题6">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C7BFA18-4386-438A-9E28-B51AC95C4FEE}"/>
              </a:ext>
            </a:extLst>
          </p:cNvPr>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a:extLst>
              <a:ext uri="{FF2B5EF4-FFF2-40B4-BE49-F238E27FC236}">
                <a16:creationId xmlns:a16="http://schemas.microsoft.com/office/drawing/2014/main" id="{E568E0DD-50B0-4F13-9D1E-9BBB0E931C6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951E826-EECB-40F7-9993-EE885258FECC}"/>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14" name="Titre 11">
            <a:extLst>
              <a:ext uri="{FF2B5EF4-FFF2-40B4-BE49-F238E27FC236}">
                <a16:creationId xmlns:a16="http://schemas.microsoft.com/office/drawing/2014/main" id="{D5D7C9B7-5EF2-4350-86B6-67A8888EB269}"/>
              </a:ext>
            </a:extLst>
          </p:cNvPr>
          <p:cNvSpPr txBox="1">
            <a:spLocks/>
          </p:cNvSpPr>
          <p:nvPr userDrawn="1"/>
        </p:nvSpPr>
        <p:spPr>
          <a:xfrm>
            <a:off x="10087730" y="6247075"/>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cxnSp>
        <p:nvCxnSpPr>
          <p:cNvPr id="15" name="直接连接符 14">
            <a:extLst>
              <a:ext uri="{FF2B5EF4-FFF2-40B4-BE49-F238E27FC236}">
                <a16:creationId xmlns:a16="http://schemas.microsoft.com/office/drawing/2014/main" id="{3861103C-E3AB-4771-BB99-705A5D6F339D}"/>
              </a:ext>
            </a:extLst>
          </p:cNvPr>
          <p:cNvCxnSpPr>
            <a:cxnSpLocks/>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8C278EDD-83F0-4D80-B8C3-FEF556083A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p:blipFill>
        <p:spPr>
          <a:xfrm>
            <a:off x="0" y="-18081"/>
            <a:ext cx="12192000" cy="3778644"/>
          </a:xfrm>
          <a:prstGeom prst="rect">
            <a:avLst/>
          </a:prstGeom>
        </p:spPr>
      </p:pic>
      <p:sp>
        <p:nvSpPr>
          <p:cNvPr id="24" name="矩形 23">
            <a:extLst>
              <a:ext uri="{FF2B5EF4-FFF2-40B4-BE49-F238E27FC236}">
                <a16:creationId xmlns:a16="http://schemas.microsoft.com/office/drawing/2014/main" id="{DBBEAE83-7BE1-4CD7-B4D9-B3F716F6A133}"/>
              </a:ext>
            </a:extLst>
          </p:cNvPr>
          <p:cNvSpPr/>
          <p:nvPr userDrawn="1"/>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4">
            <a:extLst>
              <a:ext uri="{FF2B5EF4-FFF2-40B4-BE49-F238E27FC236}">
                <a16:creationId xmlns:a16="http://schemas.microsoft.com/office/drawing/2014/main" id="{3568A7DF-AE35-47C4-A921-0291499A2F43}"/>
              </a:ext>
            </a:extLst>
          </p:cNvPr>
          <p:cNvSpPr/>
          <p:nvPr userDrawn="1"/>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grpSp>
        <p:nvGrpSpPr>
          <p:cNvPr id="26" name="组合 25">
            <a:extLst>
              <a:ext uri="{FF2B5EF4-FFF2-40B4-BE49-F238E27FC236}">
                <a16:creationId xmlns:a16="http://schemas.microsoft.com/office/drawing/2014/main" id="{D4C3AEEF-2B70-4CDF-B184-99690E7496F3}"/>
              </a:ext>
            </a:extLst>
          </p:cNvPr>
          <p:cNvGrpSpPr/>
          <p:nvPr userDrawn="1"/>
        </p:nvGrpSpPr>
        <p:grpSpPr>
          <a:xfrm>
            <a:off x="9057832" y="3429000"/>
            <a:ext cx="2101020" cy="2015089"/>
            <a:chOff x="1048224" y="3047028"/>
            <a:chExt cx="2862843" cy="2991505"/>
          </a:xfrm>
        </p:grpSpPr>
        <p:sp>
          <p:nvSpPr>
            <p:cNvPr id="27" name="矩形 26">
              <a:extLst>
                <a:ext uri="{FF2B5EF4-FFF2-40B4-BE49-F238E27FC236}">
                  <a16:creationId xmlns:a16="http://schemas.microsoft.com/office/drawing/2014/main" id="{77EBD475-7F9A-4EF1-9B76-2B3E290933BF}"/>
                </a:ext>
              </a:extLst>
            </p:cNvPr>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BF8FCFD4-81B3-416A-88A9-011DC9A02AC9}"/>
                </a:ext>
              </a:extLst>
            </p:cNvPr>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pic>
        <p:nvPicPr>
          <p:cNvPr id="29" name="图形 28">
            <a:extLst>
              <a:ext uri="{FF2B5EF4-FFF2-40B4-BE49-F238E27FC236}">
                <a16:creationId xmlns:a16="http://schemas.microsoft.com/office/drawing/2014/main" id="{CB769F20-0013-4A77-A6F5-BB91FEBE10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Tree>
    <p:extLst>
      <p:ext uri="{BB962C8B-B14F-4D97-AF65-F5344CB8AC3E}">
        <p14:creationId xmlns:p14="http://schemas.microsoft.com/office/powerpoint/2010/main" val="1795217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7">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C7BFA18-4386-438A-9E28-B51AC95C4FEE}"/>
              </a:ext>
            </a:extLst>
          </p:cNvPr>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a:extLst>
              <a:ext uri="{FF2B5EF4-FFF2-40B4-BE49-F238E27FC236}">
                <a16:creationId xmlns:a16="http://schemas.microsoft.com/office/drawing/2014/main" id="{E568E0DD-50B0-4F13-9D1E-9BBB0E931C6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951E826-EECB-40F7-9993-EE885258FECC}"/>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cxnSp>
        <p:nvCxnSpPr>
          <p:cNvPr id="17" name="直接连接符 16">
            <a:extLst>
              <a:ext uri="{FF2B5EF4-FFF2-40B4-BE49-F238E27FC236}">
                <a16:creationId xmlns:a16="http://schemas.microsoft.com/office/drawing/2014/main" id="{150913A5-DAF9-4E12-B895-327254FBC8B3}"/>
              </a:ext>
            </a:extLst>
          </p:cNvPr>
          <p:cNvCxnSpPr>
            <a:cxnSpLocks/>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FF00004-06EA-4150-BA6E-CE3ABEBC6C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p:blipFill>
        <p:spPr>
          <a:xfrm>
            <a:off x="0" y="-18081"/>
            <a:ext cx="12192000" cy="3778644"/>
          </a:xfrm>
          <a:prstGeom prst="rect">
            <a:avLst/>
          </a:prstGeom>
        </p:spPr>
      </p:pic>
      <p:sp>
        <p:nvSpPr>
          <p:cNvPr id="19" name="矩形 18">
            <a:extLst>
              <a:ext uri="{FF2B5EF4-FFF2-40B4-BE49-F238E27FC236}">
                <a16:creationId xmlns:a16="http://schemas.microsoft.com/office/drawing/2014/main" id="{3495B6AA-62BF-4B36-8DF1-2E91B0FD327E}"/>
              </a:ext>
            </a:extLst>
          </p:cNvPr>
          <p:cNvSpPr/>
          <p:nvPr userDrawn="1"/>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70971064-6373-4327-91CD-EA6D87C44C81}"/>
              </a:ext>
            </a:extLst>
          </p:cNvPr>
          <p:cNvGrpSpPr/>
          <p:nvPr userDrawn="1"/>
        </p:nvGrpSpPr>
        <p:grpSpPr>
          <a:xfrm>
            <a:off x="1105110" y="3429000"/>
            <a:ext cx="2101020" cy="2015089"/>
            <a:chOff x="1048224" y="3047028"/>
            <a:chExt cx="2862843" cy="2991505"/>
          </a:xfrm>
        </p:grpSpPr>
        <p:sp>
          <p:nvSpPr>
            <p:cNvPr id="21" name="矩形 20">
              <a:extLst>
                <a:ext uri="{FF2B5EF4-FFF2-40B4-BE49-F238E27FC236}">
                  <a16:creationId xmlns:a16="http://schemas.microsoft.com/office/drawing/2014/main" id="{787C7EC1-F18A-4CB2-974B-0D109CD62D84}"/>
                </a:ext>
              </a:extLst>
            </p:cNvPr>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7ADD4A94-BDCF-44A9-823A-E20B58730446}"/>
                </a:ext>
              </a:extLst>
            </p:cNvPr>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
        <p:nvSpPr>
          <p:cNvPr id="23" name="Rectangle 4">
            <a:extLst>
              <a:ext uri="{FF2B5EF4-FFF2-40B4-BE49-F238E27FC236}">
                <a16:creationId xmlns:a16="http://schemas.microsoft.com/office/drawing/2014/main" id="{B4A58AA8-1AB7-4E29-AB91-AE8806722688}"/>
              </a:ext>
            </a:extLst>
          </p:cNvPr>
          <p:cNvSpPr/>
          <p:nvPr userDrawn="1"/>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sp>
        <p:nvSpPr>
          <p:cNvPr id="30" name="Titre 11">
            <a:extLst>
              <a:ext uri="{FF2B5EF4-FFF2-40B4-BE49-F238E27FC236}">
                <a16:creationId xmlns:a16="http://schemas.microsoft.com/office/drawing/2014/main" id="{5622BF8C-B2F2-4E26-B36D-723FF76DE53C}"/>
              </a:ext>
            </a:extLst>
          </p:cNvPr>
          <p:cNvSpPr txBox="1">
            <a:spLocks/>
          </p:cNvSpPr>
          <p:nvPr userDrawn="1"/>
        </p:nvSpPr>
        <p:spPr>
          <a:xfrm>
            <a:off x="10108341" y="4001201"/>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31" name="图形 30">
            <a:extLst>
              <a:ext uri="{FF2B5EF4-FFF2-40B4-BE49-F238E27FC236}">
                <a16:creationId xmlns:a16="http://schemas.microsoft.com/office/drawing/2014/main" id="{027DB284-D5CE-4F9E-85FA-67E98DB3F7B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Tree>
    <p:extLst>
      <p:ext uri="{BB962C8B-B14F-4D97-AF65-F5344CB8AC3E}">
        <p14:creationId xmlns:p14="http://schemas.microsoft.com/office/powerpoint/2010/main" val="1860090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5">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ABAFC74-CB21-4A6E-BD0B-3C3E1024FA29}"/>
              </a:ext>
            </a:extLst>
          </p:cNvPr>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a:extLst>
              <a:ext uri="{FF2B5EF4-FFF2-40B4-BE49-F238E27FC236}">
                <a16:creationId xmlns:a16="http://schemas.microsoft.com/office/drawing/2014/main" id="{95416780-FCAB-4AED-882A-EB19941AAF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A9B5FC7-3FDE-47ED-A005-E0AA7590BE0B}"/>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Rectangle 10">
            <a:extLst>
              <a:ext uri="{FF2B5EF4-FFF2-40B4-BE49-F238E27FC236}">
                <a16:creationId xmlns:a16="http://schemas.microsoft.com/office/drawing/2014/main" id="{46AB092C-B683-45A6-ACEE-C4DEF7130E98}"/>
              </a:ext>
            </a:extLst>
          </p:cNvPr>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7" name="Rectangle 10">
            <a:extLst>
              <a:ext uri="{FF2B5EF4-FFF2-40B4-BE49-F238E27FC236}">
                <a16:creationId xmlns:a16="http://schemas.microsoft.com/office/drawing/2014/main" id="{7D48DD4C-EA1E-45BB-9E16-125BDCC2E981}"/>
              </a:ext>
            </a:extLst>
          </p:cNvPr>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8" name="Rectangle 4">
            <a:extLst>
              <a:ext uri="{FF2B5EF4-FFF2-40B4-BE49-F238E27FC236}">
                <a16:creationId xmlns:a16="http://schemas.microsoft.com/office/drawing/2014/main" id="{B85A16C9-8D8E-44AF-B650-D3E735981261}"/>
              </a:ext>
            </a:extLst>
          </p:cNvPr>
          <p:cNvSpPr/>
          <p:nvPr userDrawn="1"/>
        </p:nvSpPr>
        <p:spPr>
          <a:xfrm rot="5400000">
            <a:off x="843469" y="6472093"/>
            <a:ext cx="249299" cy="522514"/>
          </a:xfrm>
          <a:prstGeom prst="rect">
            <a:avLst/>
          </a:prstGeom>
          <a:solidFill>
            <a:srgbClr val="BD9F68"/>
          </a:solidFill>
          <a:ln>
            <a:noFill/>
          </a:ln>
          <a:effectLst/>
        </p:spPr>
        <p:txBody>
          <a:bodyPr rtlCol="0" anchor="ctr"/>
          <a:lstStyle/>
          <a:p>
            <a:pPr algn="ctr"/>
            <a:endParaRPr lang="fr-FR" dirty="0"/>
          </a:p>
        </p:txBody>
      </p:sp>
      <p:sp>
        <p:nvSpPr>
          <p:cNvPr id="9" name="Titre 11">
            <a:extLst>
              <a:ext uri="{FF2B5EF4-FFF2-40B4-BE49-F238E27FC236}">
                <a16:creationId xmlns:a16="http://schemas.microsoft.com/office/drawing/2014/main" id="{256743CF-D33C-45A8-9314-9337572A3E39}"/>
              </a:ext>
            </a:extLst>
          </p:cNvPr>
          <p:cNvSpPr txBox="1">
            <a:spLocks/>
          </p:cNvSpPr>
          <p:nvPr userDrawn="1"/>
        </p:nvSpPr>
        <p:spPr>
          <a:xfrm>
            <a:off x="579323" y="6222186"/>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0" name="Rectangle 4">
            <a:extLst>
              <a:ext uri="{FF2B5EF4-FFF2-40B4-BE49-F238E27FC236}">
                <a16:creationId xmlns:a16="http://schemas.microsoft.com/office/drawing/2014/main" id="{5CE44FAB-9D0E-4C81-8967-2091D705478A}"/>
              </a:ext>
            </a:extLst>
          </p:cNvPr>
          <p:cNvSpPr/>
          <p:nvPr userDrawn="1"/>
        </p:nvSpPr>
        <p:spPr>
          <a:xfrm rot="5400000">
            <a:off x="8880730" y="4253593"/>
            <a:ext cx="4686300" cy="522514"/>
          </a:xfrm>
          <a:prstGeom prst="rect">
            <a:avLst/>
          </a:prstGeom>
          <a:solidFill>
            <a:srgbClr val="BD9F68"/>
          </a:solidFill>
          <a:ln>
            <a:noFill/>
          </a:ln>
          <a:effectLst/>
        </p:spPr>
        <p:txBody>
          <a:bodyPr rtlCol="0" anchor="ctr"/>
          <a:lstStyle/>
          <a:p>
            <a:pPr algn="ctr"/>
            <a:endParaRPr lang="fr-FR" dirty="0"/>
          </a:p>
        </p:txBody>
      </p:sp>
      <p:sp>
        <p:nvSpPr>
          <p:cNvPr id="11" name="right-quote-sign_36811">
            <a:extLst>
              <a:ext uri="{FF2B5EF4-FFF2-40B4-BE49-F238E27FC236}">
                <a16:creationId xmlns:a16="http://schemas.microsoft.com/office/drawing/2014/main" id="{8B99FE0C-2C4B-4283-8542-9DFA1532931B}"/>
              </a:ext>
            </a:extLst>
          </p:cNvPr>
          <p:cNvSpPr>
            <a:spLocks noChangeAspect="1"/>
          </p:cNvSpPr>
          <p:nvPr userDrawn="1"/>
        </p:nvSpPr>
        <p:spPr bwMode="auto">
          <a:xfrm>
            <a:off x="10589311" y="1075716"/>
            <a:ext cx="872412" cy="846136"/>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C0CDD8">
              <a:alpha val="74902"/>
            </a:srgbClr>
          </a:solidFill>
          <a:ln>
            <a:noFill/>
          </a:ln>
        </p:spPr>
      </p:sp>
      <p:sp>
        <p:nvSpPr>
          <p:cNvPr id="14" name="文本框 13">
            <a:extLst>
              <a:ext uri="{FF2B5EF4-FFF2-40B4-BE49-F238E27FC236}">
                <a16:creationId xmlns:a16="http://schemas.microsoft.com/office/drawing/2014/main" id="{B58A13FD-D0C3-4D85-BA6A-EDF1E0C18FFE}"/>
              </a:ext>
            </a:extLst>
          </p:cNvPr>
          <p:cNvSpPr txBox="1"/>
          <p:nvPr userDrawn="1"/>
        </p:nvSpPr>
        <p:spPr>
          <a:xfrm>
            <a:off x="441217" y="337934"/>
            <a:ext cx="11043920" cy="523220"/>
          </a:xfrm>
          <a:prstGeom prst="rect">
            <a:avLst/>
          </a:prstGeom>
          <a:noFill/>
        </p:spPr>
        <p:txBody>
          <a:bodyPr wrap="square" rtlCol="0">
            <a:spAutoFit/>
          </a:bodyPr>
          <a:lstStyle/>
          <a:p>
            <a:endParaRPr lang="zh-CN" altLang="en-US" sz="2800" dirty="0">
              <a:latin typeface="微软雅黑" panose="020B0503020204020204" pitchFamily="34" charset="-122"/>
              <a:ea typeface="微软雅黑" panose="020B0503020204020204" pitchFamily="34" charset="-122"/>
            </a:endParaRPr>
          </a:p>
        </p:txBody>
      </p:sp>
      <p:sp>
        <p:nvSpPr>
          <p:cNvPr id="15" name="标题 14">
            <a:extLst>
              <a:ext uri="{FF2B5EF4-FFF2-40B4-BE49-F238E27FC236}">
                <a16:creationId xmlns:a16="http://schemas.microsoft.com/office/drawing/2014/main" id="{F8EB0EC9-A419-405F-AC6A-096A2760F0A8}"/>
              </a:ext>
            </a:extLst>
          </p:cNvPr>
          <p:cNvSpPr>
            <a:spLocks noGrp="1"/>
          </p:cNvSpPr>
          <p:nvPr>
            <p:ph type="title"/>
          </p:nvPr>
        </p:nvSpPr>
        <p:spPr>
          <a:xfrm>
            <a:off x="606972"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831587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ABAFC74-CB21-4A6E-BD0B-3C3E1024FA29}"/>
              </a:ext>
            </a:extLst>
          </p:cNvPr>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a:extLst>
              <a:ext uri="{FF2B5EF4-FFF2-40B4-BE49-F238E27FC236}">
                <a16:creationId xmlns:a16="http://schemas.microsoft.com/office/drawing/2014/main" id="{95416780-FCAB-4AED-882A-EB19941AAF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A9B5FC7-3FDE-47ED-A005-E0AA7590BE0B}"/>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a:extLst>
              <a:ext uri="{FF2B5EF4-FFF2-40B4-BE49-F238E27FC236}">
                <a16:creationId xmlns:a16="http://schemas.microsoft.com/office/drawing/2014/main" id="{7476F9B1-EBE3-42FA-8AD2-0C380A55BB81}"/>
              </a:ext>
            </a:extLst>
          </p:cNvPr>
          <p:cNvSpPr/>
          <p:nvPr userDrawn="1"/>
        </p:nvSpPr>
        <p:spPr>
          <a:xfrm>
            <a:off x="1475830" y="1179700"/>
            <a:ext cx="9707269"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a:extLst>
              <a:ext uri="{FF2B5EF4-FFF2-40B4-BE49-F238E27FC236}">
                <a16:creationId xmlns:a16="http://schemas.microsoft.com/office/drawing/2014/main" id="{1D12F214-122A-402C-96D3-B6A5E7FD0294}"/>
              </a:ext>
            </a:extLst>
          </p:cNvPr>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9" name="Rectangle 10">
            <a:extLst>
              <a:ext uri="{FF2B5EF4-FFF2-40B4-BE49-F238E27FC236}">
                <a16:creationId xmlns:a16="http://schemas.microsoft.com/office/drawing/2014/main" id="{01797DEE-528A-49FC-BEEE-0E8A6B686233}"/>
              </a:ext>
            </a:extLst>
          </p:cNvPr>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10" name="矩形: 折角 9">
            <a:extLst>
              <a:ext uri="{FF2B5EF4-FFF2-40B4-BE49-F238E27FC236}">
                <a16:creationId xmlns:a16="http://schemas.microsoft.com/office/drawing/2014/main" id="{9CF375F9-50F4-4249-8C28-BDE167FEC27D}"/>
              </a:ext>
            </a:extLst>
          </p:cNvPr>
          <p:cNvSpPr/>
          <p:nvPr userDrawn="1"/>
        </p:nvSpPr>
        <p:spPr>
          <a:xfrm>
            <a:off x="1369903" y="1273482"/>
            <a:ext cx="9707269"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ectangle 4">
            <a:extLst>
              <a:ext uri="{FF2B5EF4-FFF2-40B4-BE49-F238E27FC236}">
                <a16:creationId xmlns:a16="http://schemas.microsoft.com/office/drawing/2014/main" id="{3C50EC3D-E5BC-47B3-93D0-53CAF6487CFA}"/>
              </a:ext>
            </a:extLst>
          </p:cNvPr>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2" name="Titre 11">
            <a:extLst>
              <a:ext uri="{FF2B5EF4-FFF2-40B4-BE49-F238E27FC236}">
                <a16:creationId xmlns:a16="http://schemas.microsoft.com/office/drawing/2014/main" id="{C9E809A9-7B17-450C-A4E8-AE8989C3D518}"/>
              </a:ext>
            </a:extLst>
          </p:cNvPr>
          <p:cNvSpPr txBox="1">
            <a:spLocks/>
          </p:cNvSpPr>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3" name="right-quote-sign_36811">
            <a:extLst>
              <a:ext uri="{FF2B5EF4-FFF2-40B4-BE49-F238E27FC236}">
                <a16:creationId xmlns:a16="http://schemas.microsoft.com/office/drawing/2014/main" id="{722C4A2A-6BF7-4671-BCE9-BBEF3900797D}"/>
              </a:ext>
            </a:extLst>
          </p:cNvPr>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6" name="标题 14">
            <a:extLst>
              <a:ext uri="{FF2B5EF4-FFF2-40B4-BE49-F238E27FC236}">
                <a16:creationId xmlns:a16="http://schemas.microsoft.com/office/drawing/2014/main" id="{4D04B493-55E5-4B33-82CA-0550ED6C062D}"/>
              </a:ext>
            </a:extLst>
          </p:cNvPr>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183811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ABAFC74-CB21-4A6E-BD0B-3C3E1024FA29}"/>
              </a:ext>
            </a:extLst>
          </p:cNvPr>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a:extLst>
              <a:ext uri="{FF2B5EF4-FFF2-40B4-BE49-F238E27FC236}">
                <a16:creationId xmlns:a16="http://schemas.microsoft.com/office/drawing/2014/main" id="{95416780-FCAB-4AED-882A-EB19941AAF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A9B5FC7-3FDE-47ED-A005-E0AA7590BE0B}"/>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a:extLst>
              <a:ext uri="{FF2B5EF4-FFF2-40B4-BE49-F238E27FC236}">
                <a16:creationId xmlns:a16="http://schemas.microsoft.com/office/drawing/2014/main" id="{DB9813A5-C928-4506-96D3-300A8A9B58CA}"/>
              </a:ext>
            </a:extLst>
          </p:cNvPr>
          <p:cNvSpPr/>
          <p:nvPr userDrawn="1"/>
        </p:nvSpPr>
        <p:spPr>
          <a:xfrm>
            <a:off x="1475831"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a:extLst>
              <a:ext uri="{FF2B5EF4-FFF2-40B4-BE49-F238E27FC236}">
                <a16:creationId xmlns:a16="http://schemas.microsoft.com/office/drawing/2014/main" id="{51BC1AB9-E104-4FBE-8E63-1640D4532D65}"/>
              </a:ext>
            </a:extLst>
          </p:cNvPr>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a:extLst>
              <a:ext uri="{FF2B5EF4-FFF2-40B4-BE49-F238E27FC236}">
                <a16:creationId xmlns:a16="http://schemas.microsoft.com/office/drawing/2014/main" id="{09DBD9D3-F04E-4D47-9EAA-49C308A5034C}"/>
              </a:ext>
            </a:extLst>
          </p:cNvPr>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a:extLst>
              <a:ext uri="{FF2B5EF4-FFF2-40B4-BE49-F238E27FC236}">
                <a16:creationId xmlns:a16="http://schemas.microsoft.com/office/drawing/2014/main" id="{F01C7D8C-02A9-4B2B-BA93-6602B41633E1}"/>
              </a:ext>
            </a:extLst>
          </p:cNvPr>
          <p:cNvSpPr/>
          <p:nvPr userDrawn="1"/>
        </p:nvSpPr>
        <p:spPr>
          <a:xfrm>
            <a:off x="1369904"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a:extLst>
              <a:ext uri="{FF2B5EF4-FFF2-40B4-BE49-F238E27FC236}">
                <a16:creationId xmlns:a16="http://schemas.microsoft.com/office/drawing/2014/main" id="{5233E80A-D93D-429F-B020-793705E34445}"/>
              </a:ext>
            </a:extLst>
          </p:cNvPr>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a:extLst>
              <a:ext uri="{FF2B5EF4-FFF2-40B4-BE49-F238E27FC236}">
                <a16:creationId xmlns:a16="http://schemas.microsoft.com/office/drawing/2014/main" id="{A54D367E-43BD-4439-92E4-BCB9756C1DE0}"/>
              </a:ext>
            </a:extLst>
          </p:cNvPr>
          <p:cNvSpPr txBox="1">
            <a:spLocks/>
          </p:cNvSpPr>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矩形: 折角 11">
            <a:extLst>
              <a:ext uri="{FF2B5EF4-FFF2-40B4-BE49-F238E27FC236}">
                <a16:creationId xmlns:a16="http://schemas.microsoft.com/office/drawing/2014/main" id="{A0FAFC51-E1FC-4D1E-9F98-715EC74A3D84}"/>
              </a:ext>
            </a:extLst>
          </p:cNvPr>
          <p:cNvSpPr/>
          <p:nvPr userDrawn="1"/>
        </p:nvSpPr>
        <p:spPr>
          <a:xfrm>
            <a:off x="4887338"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折角 12">
            <a:extLst>
              <a:ext uri="{FF2B5EF4-FFF2-40B4-BE49-F238E27FC236}">
                <a16:creationId xmlns:a16="http://schemas.microsoft.com/office/drawing/2014/main" id="{24DB2139-DEAD-45C7-851B-2E08C9A07EE4}"/>
              </a:ext>
            </a:extLst>
          </p:cNvPr>
          <p:cNvSpPr/>
          <p:nvPr userDrawn="1"/>
        </p:nvSpPr>
        <p:spPr>
          <a:xfrm>
            <a:off x="4781411"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折角 13">
            <a:extLst>
              <a:ext uri="{FF2B5EF4-FFF2-40B4-BE49-F238E27FC236}">
                <a16:creationId xmlns:a16="http://schemas.microsoft.com/office/drawing/2014/main" id="{6A1B621A-5D38-48EB-923E-04C23446776E}"/>
              </a:ext>
            </a:extLst>
          </p:cNvPr>
          <p:cNvSpPr/>
          <p:nvPr userDrawn="1"/>
        </p:nvSpPr>
        <p:spPr>
          <a:xfrm>
            <a:off x="8314397" y="1179700"/>
            <a:ext cx="2854870"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折角 14">
            <a:extLst>
              <a:ext uri="{FF2B5EF4-FFF2-40B4-BE49-F238E27FC236}">
                <a16:creationId xmlns:a16="http://schemas.microsoft.com/office/drawing/2014/main" id="{DF70FFBB-F51A-4F84-83A2-9C3884C6B95D}"/>
              </a:ext>
            </a:extLst>
          </p:cNvPr>
          <p:cNvSpPr/>
          <p:nvPr userDrawn="1"/>
        </p:nvSpPr>
        <p:spPr>
          <a:xfrm>
            <a:off x="8208470" y="1273482"/>
            <a:ext cx="2854870"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right-quote-sign_36811">
            <a:extLst>
              <a:ext uri="{FF2B5EF4-FFF2-40B4-BE49-F238E27FC236}">
                <a16:creationId xmlns:a16="http://schemas.microsoft.com/office/drawing/2014/main" id="{470EB7C8-2CFA-4B47-9DBF-703E1BE8E483}"/>
              </a:ext>
            </a:extLst>
          </p:cNvPr>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7" name="标题 14">
            <a:extLst>
              <a:ext uri="{FF2B5EF4-FFF2-40B4-BE49-F238E27FC236}">
                <a16:creationId xmlns:a16="http://schemas.microsoft.com/office/drawing/2014/main" id="{58803DCE-CA56-4349-8E79-4AD6DDFA86A9}"/>
              </a:ext>
            </a:extLst>
          </p:cNvPr>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917705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ABAFC74-CB21-4A6E-BD0B-3C3E1024FA29}"/>
              </a:ext>
            </a:extLst>
          </p:cNvPr>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a:extLst>
              <a:ext uri="{FF2B5EF4-FFF2-40B4-BE49-F238E27FC236}">
                <a16:creationId xmlns:a16="http://schemas.microsoft.com/office/drawing/2014/main" id="{95416780-FCAB-4AED-882A-EB19941AAF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A9B5FC7-3FDE-47ED-A005-E0AA7590BE0B}"/>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a:extLst>
              <a:ext uri="{FF2B5EF4-FFF2-40B4-BE49-F238E27FC236}">
                <a16:creationId xmlns:a16="http://schemas.microsoft.com/office/drawing/2014/main" id="{A5654B04-809E-44B7-B331-C6C4EA4346D5}"/>
              </a:ext>
            </a:extLst>
          </p:cNvPr>
          <p:cNvSpPr/>
          <p:nvPr userDrawn="1"/>
        </p:nvSpPr>
        <p:spPr>
          <a:xfrm>
            <a:off x="1475830" y="1179700"/>
            <a:ext cx="4408597"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a:extLst>
              <a:ext uri="{FF2B5EF4-FFF2-40B4-BE49-F238E27FC236}">
                <a16:creationId xmlns:a16="http://schemas.microsoft.com/office/drawing/2014/main" id="{AA1C4F03-675A-4A23-821D-C3B9561C9AC0}"/>
              </a:ext>
            </a:extLst>
          </p:cNvPr>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a:extLst>
              <a:ext uri="{FF2B5EF4-FFF2-40B4-BE49-F238E27FC236}">
                <a16:creationId xmlns:a16="http://schemas.microsoft.com/office/drawing/2014/main" id="{72167ACB-1F2D-4274-8BC6-D5B18F9DB8B4}"/>
              </a:ext>
            </a:extLst>
          </p:cNvPr>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a:extLst>
              <a:ext uri="{FF2B5EF4-FFF2-40B4-BE49-F238E27FC236}">
                <a16:creationId xmlns:a16="http://schemas.microsoft.com/office/drawing/2014/main" id="{144772CD-CAC8-4BFF-B16C-D5C209705C58}"/>
              </a:ext>
            </a:extLst>
          </p:cNvPr>
          <p:cNvSpPr/>
          <p:nvPr userDrawn="1"/>
        </p:nvSpPr>
        <p:spPr>
          <a:xfrm>
            <a:off x="1369903" y="1273482"/>
            <a:ext cx="4408597"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a:extLst>
              <a:ext uri="{FF2B5EF4-FFF2-40B4-BE49-F238E27FC236}">
                <a16:creationId xmlns:a16="http://schemas.microsoft.com/office/drawing/2014/main" id="{1835C72C-F19F-40A9-8908-5B10C7C589A1}"/>
              </a:ext>
            </a:extLst>
          </p:cNvPr>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a:extLst>
              <a:ext uri="{FF2B5EF4-FFF2-40B4-BE49-F238E27FC236}">
                <a16:creationId xmlns:a16="http://schemas.microsoft.com/office/drawing/2014/main" id="{667A24EB-01AB-4A72-B857-7FD38130EAB6}"/>
              </a:ext>
            </a:extLst>
          </p:cNvPr>
          <p:cNvSpPr txBox="1">
            <a:spLocks/>
          </p:cNvSpPr>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right-quote-sign_36811">
            <a:extLst>
              <a:ext uri="{FF2B5EF4-FFF2-40B4-BE49-F238E27FC236}">
                <a16:creationId xmlns:a16="http://schemas.microsoft.com/office/drawing/2014/main" id="{9F4B87ED-A83D-4F1F-B9EB-93341EC9D0AB}"/>
              </a:ext>
            </a:extLst>
          </p:cNvPr>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3" name="矩形: 折角 12">
            <a:extLst>
              <a:ext uri="{FF2B5EF4-FFF2-40B4-BE49-F238E27FC236}">
                <a16:creationId xmlns:a16="http://schemas.microsoft.com/office/drawing/2014/main" id="{5ED9AE07-AE3C-49B6-AF76-9F9A6F44C161}"/>
              </a:ext>
            </a:extLst>
          </p:cNvPr>
          <p:cNvSpPr/>
          <p:nvPr userDrawn="1"/>
        </p:nvSpPr>
        <p:spPr>
          <a:xfrm>
            <a:off x="6722162" y="1179700"/>
            <a:ext cx="4408597"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折角 13">
            <a:extLst>
              <a:ext uri="{FF2B5EF4-FFF2-40B4-BE49-F238E27FC236}">
                <a16:creationId xmlns:a16="http://schemas.microsoft.com/office/drawing/2014/main" id="{695CC33A-297C-4316-9B95-51D358D21202}"/>
              </a:ext>
            </a:extLst>
          </p:cNvPr>
          <p:cNvSpPr/>
          <p:nvPr userDrawn="1"/>
        </p:nvSpPr>
        <p:spPr>
          <a:xfrm>
            <a:off x="6616235" y="1273482"/>
            <a:ext cx="4408597"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题 14">
            <a:extLst>
              <a:ext uri="{FF2B5EF4-FFF2-40B4-BE49-F238E27FC236}">
                <a16:creationId xmlns:a16="http://schemas.microsoft.com/office/drawing/2014/main" id="{9BC81183-36AF-4697-83CD-332CFE6C6F54}"/>
              </a:ext>
            </a:extLst>
          </p:cNvPr>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3743327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2ABAFC74-CB21-4A6E-BD0B-3C3E1024FA29}"/>
              </a:ext>
            </a:extLst>
          </p:cNvPr>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a:extLst>
              <a:ext uri="{FF2B5EF4-FFF2-40B4-BE49-F238E27FC236}">
                <a16:creationId xmlns:a16="http://schemas.microsoft.com/office/drawing/2014/main" id="{95416780-FCAB-4AED-882A-EB19941AAF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A9B5FC7-3FDE-47ED-A005-E0AA7590BE0B}"/>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6" name="矩形: 折角 5">
            <a:extLst>
              <a:ext uri="{FF2B5EF4-FFF2-40B4-BE49-F238E27FC236}">
                <a16:creationId xmlns:a16="http://schemas.microsoft.com/office/drawing/2014/main" id="{756B5A7B-0746-4195-9D90-472ECCC5193F}"/>
              </a:ext>
            </a:extLst>
          </p:cNvPr>
          <p:cNvSpPr/>
          <p:nvPr userDrawn="1"/>
        </p:nvSpPr>
        <p:spPr>
          <a:xfrm>
            <a:off x="1475830" y="1179700"/>
            <a:ext cx="9707269" cy="4743580"/>
          </a:xfrm>
          <a:prstGeom prst="foldedCorner">
            <a:avLst>
              <a:gd name="adj" fmla="val 18394"/>
            </a:avLst>
          </a:prstGeom>
          <a:solidFill>
            <a:srgbClr val="BD9F68"/>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10">
            <a:extLst>
              <a:ext uri="{FF2B5EF4-FFF2-40B4-BE49-F238E27FC236}">
                <a16:creationId xmlns:a16="http://schemas.microsoft.com/office/drawing/2014/main" id="{A3BE5E9D-EC82-441D-862D-75DBDFC469F5}"/>
              </a:ext>
            </a:extLst>
          </p:cNvPr>
          <p:cNvSpPr/>
          <p:nvPr userDrawn="1"/>
        </p:nvSpPr>
        <p:spPr>
          <a:xfrm rot="5400000">
            <a:off x="906432" y="752772"/>
            <a:ext cx="123373" cy="522514"/>
          </a:xfrm>
          <a:prstGeom prst="rect">
            <a:avLst/>
          </a:prstGeom>
          <a:solidFill>
            <a:srgbClr val="BD9F68"/>
          </a:solidFill>
          <a:ln>
            <a:noFill/>
          </a:ln>
          <a:effectLst/>
        </p:spPr>
        <p:txBody>
          <a:bodyPr rtlCol="0" anchor="ctr"/>
          <a:lstStyle/>
          <a:p>
            <a:pPr algn="ctr"/>
            <a:endParaRPr lang="fr-FR"/>
          </a:p>
        </p:txBody>
      </p:sp>
      <p:sp>
        <p:nvSpPr>
          <p:cNvPr id="8" name="Rectangle 10">
            <a:extLst>
              <a:ext uri="{FF2B5EF4-FFF2-40B4-BE49-F238E27FC236}">
                <a16:creationId xmlns:a16="http://schemas.microsoft.com/office/drawing/2014/main" id="{D03422DB-D56C-426B-8BB5-09387C19FF24}"/>
              </a:ext>
            </a:extLst>
          </p:cNvPr>
          <p:cNvSpPr/>
          <p:nvPr userDrawn="1"/>
        </p:nvSpPr>
        <p:spPr>
          <a:xfrm rot="5400000">
            <a:off x="844746" y="-137884"/>
            <a:ext cx="246746" cy="522514"/>
          </a:xfrm>
          <a:prstGeom prst="rect">
            <a:avLst/>
          </a:prstGeom>
          <a:solidFill>
            <a:srgbClr val="BD9F68"/>
          </a:solidFill>
          <a:ln>
            <a:noFill/>
          </a:ln>
          <a:effectLst/>
        </p:spPr>
        <p:txBody>
          <a:bodyPr rtlCol="0" anchor="ctr"/>
          <a:lstStyle/>
          <a:p>
            <a:pPr algn="ctr"/>
            <a:endParaRPr lang="fr-FR"/>
          </a:p>
        </p:txBody>
      </p:sp>
      <p:sp>
        <p:nvSpPr>
          <p:cNvPr id="9" name="矩形: 折角 8">
            <a:extLst>
              <a:ext uri="{FF2B5EF4-FFF2-40B4-BE49-F238E27FC236}">
                <a16:creationId xmlns:a16="http://schemas.microsoft.com/office/drawing/2014/main" id="{69F6241E-98AF-418F-BADF-2E5F084B09E6}"/>
              </a:ext>
            </a:extLst>
          </p:cNvPr>
          <p:cNvSpPr/>
          <p:nvPr userDrawn="1"/>
        </p:nvSpPr>
        <p:spPr>
          <a:xfrm>
            <a:off x="1369903" y="1273482"/>
            <a:ext cx="9707269" cy="4743580"/>
          </a:xfrm>
          <a:prstGeom prst="foldedCorner">
            <a:avLst>
              <a:gd name="adj" fmla="val 18394"/>
            </a:avLst>
          </a:prstGeom>
          <a:solidFill>
            <a:schemeClr val="bg1"/>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4">
            <a:extLst>
              <a:ext uri="{FF2B5EF4-FFF2-40B4-BE49-F238E27FC236}">
                <a16:creationId xmlns:a16="http://schemas.microsoft.com/office/drawing/2014/main" id="{0C4F14A6-EF88-4843-8F83-6CA602B370F1}"/>
              </a:ext>
            </a:extLst>
          </p:cNvPr>
          <p:cNvSpPr/>
          <p:nvPr userDrawn="1"/>
        </p:nvSpPr>
        <p:spPr>
          <a:xfrm rot="5400000">
            <a:off x="2093514" y="6093823"/>
            <a:ext cx="1005840" cy="522514"/>
          </a:xfrm>
          <a:prstGeom prst="rect">
            <a:avLst/>
          </a:prstGeom>
          <a:solidFill>
            <a:srgbClr val="BD9F68"/>
          </a:solidFill>
          <a:ln>
            <a:noFill/>
          </a:ln>
          <a:effectLst/>
        </p:spPr>
        <p:txBody>
          <a:bodyPr rtlCol="0" anchor="ctr"/>
          <a:lstStyle/>
          <a:p>
            <a:pPr algn="ctr"/>
            <a:endParaRPr lang="fr-FR" dirty="0"/>
          </a:p>
        </p:txBody>
      </p:sp>
      <p:sp>
        <p:nvSpPr>
          <p:cNvPr id="11" name="Titre 11">
            <a:extLst>
              <a:ext uri="{FF2B5EF4-FFF2-40B4-BE49-F238E27FC236}">
                <a16:creationId xmlns:a16="http://schemas.microsoft.com/office/drawing/2014/main" id="{2A0AA30A-EBA0-4C12-AEF4-AADB3BB2B87E}"/>
              </a:ext>
            </a:extLst>
          </p:cNvPr>
          <p:cNvSpPr txBox="1">
            <a:spLocks/>
          </p:cNvSpPr>
          <p:nvPr userDrawn="1"/>
        </p:nvSpPr>
        <p:spPr>
          <a:xfrm>
            <a:off x="2207638" y="5512948"/>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2" name="right-quote-sign_36811">
            <a:extLst>
              <a:ext uri="{FF2B5EF4-FFF2-40B4-BE49-F238E27FC236}">
                <a16:creationId xmlns:a16="http://schemas.microsoft.com/office/drawing/2014/main" id="{03159909-8F94-4005-9A3F-75EF6F9295C2}"/>
              </a:ext>
            </a:extLst>
          </p:cNvPr>
          <p:cNvSpPr>
            <a:spLocks noChangeAspect="1"/>
          </p:cNvSpPr>
          <p:nvPr userDrawn="1"/>
        </p:nvSpPr>
        <p:spPr bwMode="auto">
          <a:xfrm>
            <a:off x="10399359" y="9195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063A65">
              <a:alpha val="50196"/>
            </a:srgbClr>
          </a:solidFill>
          <a:ln>
            <a:noFill/>
          </a:ln>
        </p:spPr>
      </p:sp>
      <p:sp>
        <p:nvSpPr>
          <p:cNvPr id="14" name="标题 14">
            <a:extLst>
              <a:ext uri="{FF2B5EF4-FFF2-40B4-BE49-F238E27FC236}">
                <a16:creationId xmlns:a16="http://schemas.microsoft.com/office/drawing/2014/main" id="{1A36A383-8149-47CB-AF4B-152D224E895E}"/>
              </a:ext>
            </a:extLst>
          </p:cNvPr>
          <p:cNvSpPr>
            <a:spLocks noGrp="1"/>
          </p:cNvSpPr>
          <p:nvPr>
            <p:ph type="title"/>
          </p:nvPr>
        </p:nvSpPr>
        <p:spPr>
          <a:xfrm>
            <a:off x="447023" y="320599"/>
            <a:ext cx="10515600" cy="630193"/>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276544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C800511-0DBF-4584-8034-3A44935E8A34}"/>
              </a:ext>
            </a:extLst>
          </p:cNvPr>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a:extLst>
              <a:ext uri="{FF2B5EF4-FFF2-40B4-BE49-F238E27FC236}">
                <a16:creationId xmlns:a16="http://schemas.microsoft.com/office/drawing/2014/main" id="{3C5A0ED7-135D-4294-A5B1-5C2A02B464E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F2F0E5F-CE32-446E-94E7-E3466F418E5F}"/>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a:extLst>
              <a:ext uri="{FF2B5EF4-FFF2-40B4-BE49-F238E27FC236}">
                <a16:creationId xmlns:a16="http://schemas.microsoft.com/office/drawing/2014/main" id="{4B702124-380C-4CCE-957A-5EB6205F51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1" y="0"/>
            <a:ext cx="12192001" cy="6858000"/>
          </a:xfrm>
          <a:prstGeom prst="rect">
            <a:avLst/>
          </a:prstGeom>
          <a:scene3d>
            <a:camera prst="orthographicFront">
              <a:rot lat="0" lon="10800000" rev="0"/>
            </a:camera>
            <a:lightRig rig="threePt" dir="t"/>
          </a:scene3d>
        </p:spPr>
      </p:pic>
      <p:sp>
        <p:nvSpPr>
          <p:cNvPr id="7" name="矩形 6">
            <a:extLst>
              <a:ext uri="{FF2B5EF4-FFF2-40B4-BE49-F238E27FC236}">
                <a16:creationId xmlns:a16="http://schemas.microsoft.com/office/drawing/2014/main" id="{97520EBB-5B6E-4B0A-BE7C-4D46647AFE2F}"/>
              </a:ext>
            </a:extLst>
          </p:cNvPr>
          <p:cNvSpPr/>
          <p:nvPr userDrawn="1"/>
        </p:nvSpPr>
        <p:spPr>
          <a:xfrm>
            <a:off x="0" y="-3"/>
            <a:ext cx="12192000" cy="6858000"/>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E6308AF-3A59-4B6C-89CF-2AC285BE6038}"/>
              </a:ext>
            </a:extLst>
          </p:cNvPr>
          <p:cNvSpPr/>
          <p:nvPr userDrawn="1"/>
        </p:nvSpPr>
        <p:spPr>
          <a:xfrm>
            <a:off x="0" y="-3"/>
            <a:ext cx="12192000" cy="6858000"/>
          </a:xfrm>
          <a:prstGeom prst="rect">
            <a:avLst/>
          </a:prstGeom>
          <a:solidFill>
            <a:srgbClr val="BD9F68">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itre 11">
            <a:extLst>
              <a:ext uri="{FF2B5EF4-FFF2-40B4-BE49-F238E27FC236}">
                <a16:creationId xmlns:a16="http://schemas.microsoft.com/office/drawing/2014/main" id="{00E99F5B-1D0C-494D-9F4B-E5E26B26F198}"/>
              </a:ext>
            </a:extLst>
          </p:cNvPr>
          <p:cNvSpPr txBox="1">
            <a:spLocks/>
          </p:cNvSpPr>
          <p:nvPr userDrawn="1"/>
        </p:nvSpPr>
        <p:spPr>
          <a:xfrm>
            <a:off x="5707203" y="4527373"/>
            <a:ext cx="777591" cy="249299"/>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solidFill>
                  <a:schemeClr val="bg1"/>
                </a:solidFill>
              </a:rPr>
              <a:t>S J T U</a:t>
            </a:r>
          </a:p>
        </p:txBody>
      </p:sp>
      <p:sp>
        <p:nvSpPr>
          <p:cNvPr id="10" name="Rectangle 4">
            <a:extLst>
              <a:ext uri="{FF2B5EF4-FFF2-40B4-BE49-F238E27FC236}">
                <a16:creationId xmlns:a16="http://schemas.microsoft.com/office/drawing/2014/main" id="{2B6973FB-E30C-4C6D-968A-91727D6AEB89}"/>
              </a:ext>
            </a:extLst>
          </p:cNvPr>
          <p:cNvSpPr/>
          <p:nvPr userDrawn="1"/>
        </p:nvSpPr>
        <p:spPr>
          <a:xfrm rot="5400000">
            <a:off x="4762500" y="1072241"/>
            <a:ext cx="2667000" cy="522514"/>
          </a:xfrm>
          <a:prstGeom prst="rect">
            <a:avLst/>
          </a:prstGeom>
          <a:solidFill>
            <a:srgbClr val="BD9F68"/>
          </a:solidFill>
          <a:ln>
            <a:noFill/>
          </a:ln>
          <a:effectLst/>
        </p:spPr>
        <p:txBody>
          <a:bodyPr rtlCol="0" anchor="ctr"/>
          <a:lstStyle/>
          <a:p>
            <a:pPr algn="ctr"/>
            <a:endParaRPr lang="fr-FR"/>
          </a:p>
        </p:txBody>
      </p:sp>
    </p:spTree>
    <p:extLst>
      <p:ext uri="{BB962C8B-B14F-4D97-AF65-F5344CB8AC3E}">
        <p14:creationId xmlns:p14="http://schemas.microsoft.com/office/powerpoint/2010/main" val="11227234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底2">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7AA987E-A58B-44F4-BE82-CF2A8F3B25FB}"/>
              </a:ext>
            </a:extLst>
          </p:cNvPr>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a:extLst>
              <a:ext uri="{FF2B5EF4-FFF2-40B4-BE49-F238E27FC236}">
                <a16:creationId xmlns:a16="http://schemas.microsoft.com/office/drawing/2014/main" id="{14E0DAC3-901B-4EC7-BE4A-6D0693C76E4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EE22732-F492-41FE-9E22-6610D3B9B8B1}"/>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a:extLst>
              <a:ext uri="{FF2B5EF4-FFF2-40B4-BE49-F238E27FC236}">
                <a16:creationId xmlns:a16="http://schemas.microsoft.com/office/drawing/2014/main" id="{1B286C28-EADC-40E4-998C-040B88D8EEB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1" y="0"/>
            <a:ext cx="12192001" cy="6858000"/>
          </a:xfrm>
          <a:prstGeom prst="rect">
            <a:avLst/>
          </a:prstGeom>
          <a:scene3d>
            <a:camera prst="orthographicFront">
              <a:rot lat="0" lon="10800000" rev="0"/>
            </a:camera>
            <a:lightRig rig="threePt" dir="t"/>
          </a:scene3d>
        </p:spPr>
      </p:pic>
      <p:sp>
        <p:nvSpPr>
          <p:cNvPr id="7" name="矩形 6">
            <a:extLst>
              <a:ext uri="{FF2B5EF4-FFF2-40B4-BE49-F238E27FC236}">
                <a16:creationId xmlns:a16="http://schemas.microsoft.com/office/drawing/2014/main" id="{A27835F2-4481-4F05-AB59-A5BF4635EDFC}"/>
              </a:ext>
            </a:extLst>
          </p:cNvPr>
          <p:cNvSpPr/>
          <p:nvPr userDrawn="1"/>
        </p:nvSpPr>
        <p:spPr>
          <a:xfrm>
            <a:off x="0" y="-1"/>
            <a:ext cx="12192000" cy="6858000"/>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164E2DD4-4899-4861-9E31-C15940E8768A}"/>
              </a:ext>
            </a:extLst>
          </p:cNvPr>
          <p:cNvSpPr/>
          <p:nvPr userDrawn="1"/>
        </p:nvSpPr>
        <p:spPr>
          <a:xfrm>
            <a:off x="0" y="-3"/>
            <a:ext cx="12192000" cy="6858000"/>
          </a:xfrm>
          <a:prstGeom prst="rect">
            <a:avLst/>
          </a:prstGeom>
          <a:solidFill>
            <a:srgbClr val="BD9F68">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a:extLst>
              <a:ext uri="{FF2B5EF4-FFF2-40B4-BE49-F238E27FC236}">
                <a16:creationId xmlns:a16="http://schemas.microsoft.com/office/drawing/2014/main" id="{350040A9-B465-478E-9476-26EC1F9635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89474" y="2397668"/>
            <a:ext cx="2813049" cy="739581"/>
          </a:xfrm>
          <a:prstGeom prst="rect">
            <a:avLst/>
          </a:prstGeom>
        </p:spPr>
      </p:pic>
    </p:spTree>
    <p:extLst>
      <p:ext uri="{BB962C8B-B14F-4D97-AF65-F5344CB8AC3E}">
        <p14:creationId xmlns:p14="http://schemas.microsoft.com/office/powerpoint/2010/main" val="32332705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98024-A961-4276-A500-68590E8BDF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672FD6D-63F6-4457-ABCA-A18D52EFE17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50011F7-98FB-406D-9E46-324B1D37CD4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462EB27-2981-4230-886D-7B9731D733F2}"/>
              </a:ext>
            </a:extLst>
          </p:cNvPr>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6" name="页脚占位符 5">
            <a:extLst>
              <a:ext uri="{FF2B5EF4-FFF2-40B4-BE49-F238E27FC236}">
                <a16:creationId xmlns:a16="http://schemas.microsoft.com/office/drawing/2014/main" id="{A47AF071-90BD-476B-ADEE-A996AE2DB87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43F4C56-16C2-487F-ABD3-CD8C48135BFD}"/>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1049714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样式2">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8088B4D-BA4E-47CE-AF4B-D10751DC3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1" cy="6858000"/>
          </a:xfrm>
          <a:prstGeom prst="rect">
            <a:avLst/>
          </a:prstGeom>
        </p:spPr>
      </p:pic>
      <p:pic>
        <p:nvPicPr>
          <p:cNvPr id="8" name="图形 7">
            <a:extLst>
              <a:ext uri="{FF2B5EF4-FFF2-40B4-BE49-F238E27FC236}">
                <a16:creationId xmlns:a16="http://schemas.microsoft.com/office/drawing/2014/main" id="{0ECCD473-58D2-4ACA-BCFE-DEE2E02F1E6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0652" y="409802"/>
            <a:ext cx="2612072" cy="686742"/>
          </a:xfrm>
          <a:prstGeom prst="rect">
            <a:avLst/>
          </a:prstGeom>
        </p:spPr>
      </p:pic>
    </p:spTree>
    <p:extLst>
      <p:ext uri="{BB962C8B-B14F-4D97-AF65-F5344CB8AC3E}">
        <p14:creationId xmlns:p14="http://schemas.microsoft.com/office/powerpoint/2010/main" val="8187239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4371A-E929-40B9-8AA0-E919DA68F65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3D1460-262C-4F38-A2B4-0FB937D9DD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8B96572-F5E6-43E0-B41E-4E9AC58885C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8F86919-9415-4872-BEFE-5AA7203497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E367505-A0DE-485D-88A5-78651AF708D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BA7932A-2BE4-4931-803A-1DF01F62176B}"/>
              </a:ext>
            </a:extLst>
          </p:cNvPr>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8" name="页脚占位符 7">
            <a:extLst>
              <a:ext uri="{FF2B5EF4-FFF2-40B4-BE49-F238E27FC236}">
                <a16:creationId xmlns:a16="http://schemas.microsoft.com/office/drawing/2014/main" id="{B6D00BF5-F11F-4D87-A819-7976EE34A3F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AB89804-64C5-4840-9F64-01152FB45C96}"/>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4006111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C3D81-5BC5-49A6-AED0-60F7EE24A65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979C54-5133-47B0-B404-4A3BB274AD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72A1C87-7825-4024-A24D-A52FD6237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DF02CD6-BA18-4BCA-B20B-32E5B32BE92A}"/>
              </a:ext>
            </a:extLst>
          </p:cNvPr>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6" name="页脚占位符 5">
            <a:extLst>
              <a:ext uri="{FF2B5EF4-FFF2-40B4-BE49-F238E27FC236}">
                <a16:creationId xmlns:a16="http://schemas.microsoft.com/office/drawing/2014/main" id="{CA9626B3-47B2-4F00-A203-676208A51D2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DE2C75-6314-45EE-86F7-A860C41FACDA}"/>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35442941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B4F5D0-D1A6-4461-A6AA-6CE092FB411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E23ADA3-22CB-45E5-904D-26DAADB256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BD3BE3-EAEB-421F-B712-B989631ECC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94F553-BB35-403E-A066-7B657C1761FC}"/>
              </a:ext>
            </a:extLst>
          </p:cNvPr>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6" name="页脚占位符 5">
            <a:extLst>
              <a:ext uri="{FF2B5EF4-FFF2-40B4-BE49-F238E27FC236}">
                <a16:creationId xmlns:a16="http://schemas.microsoft.com/office/drawing/2014/main" id="{F39E84F9-37AF-4DE1-94F3-8025F1DA9B7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97963B-F1B8-4395-B2CA-EEB9734E72D1}"/>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1422670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692F7-F813-4956-8D11-0DC249DE290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1CD32D8-0048-49F3-832E-02241606DD3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B573DE-FF80-4297-BFDD-0F603C048EFE}"/>
              </a:ext>
            </a:extLst>
          </p:cNvPr>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5" name="页脚占位符 4">
            <a:extLst>
              <a:ext uri="{FF2B5EF4-FFF2-40B4-BE49-F238E27FC236}">
                <a16:creationId xmlns:a16="http://schemas.microsoft.com/office/drawing/2014/main" id="{FA1B9823-06C9-49F0-B5BF-0FBD76490E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2171490-351D-4C8C-8369-A2A46A25D5E9}"/>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1228383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F1F9FC7-2836-49F0-8AF9-FD77DB0794F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45350A6-70C6-464E-982D-A4A434E3FBA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CD2C24-3DB0-4371-911D-2C21DECB106D}"/>
              </a:ext>
            </a:extLst>
          </p:cNvPr>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5" name="页脚占位符 4">
            <a:extLst>
              <a:ext uri="{FF2B5EF4-FFF2-40B4-BE49-F238E27FC236}">
                <a16:creationId xmlns:a16="http://schemas.microsoft.com/office/drawing/2014/main" id="{C72B1FB8-7148-4B94-80F5-8F188F10D7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C215C4-BCA4-4D89-BA95-765FE1DB5CA3}"/>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3926946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2038D57-B82D-4159-9063-D234CC193AC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03"/>
          <a:stretch/>
        </p:blipFill>
        <p:spPr>
          <a:xfrm>
            <a:off x="-1" y="0"/>
            <a:ext cx="6464305" cy="6865039"/>
          </a:xfrm>
          <a:prstGeom prst="rect">
            <a:avLst/>
          </a:prstGeom>
        </p:spPr>
      </p:pic>
      <p:pic>
        <p:nvPicPr>
          <p:cNvPr id="8" name="图片 7">
            <a:extLst>
              <a:ext uri="{FF2B5EF4-FFF2-40B4-BE49-F238E27FC236}">
                <a16:creationId xmlns:a16="http://schemas.microsoft.com/office/drawing/2014/main" id="{CC8CFCD5-9306-4BE7-9BAB-814D65F21FE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38" r="60362"/>
          <a:stretch/>
        </p:blipFill>
        <p:spPr>
          <a:xfrm>
            <a:off x="-46915" y="-7039"/>
            <a:ext cx="6506204" cy="6865039"/>
          </a:xfrm>
          <a:prstGeom prst="rect">
            <a:avLst/>
          </a:prstGeom>
        </p:spPr>
      </p:pic>
      <p:sp>
        <p:nvSpPr>
          <p:cNvPr id="9" name="Titre 11">
            <a:extLst>
              <a:ext uri="{FF2B5EF4-FFF2-40B4-BE49-F238E27FC236}">
                <a16:creationId xmlns:a16="http://schemas.microsoft.com/office/drawing/2014/main" id="{FA2211A5-F9B0-4BE0-9584-F27B1CE4D1C3}"/>
              </a:ext>
            </a:extLst>
          </p:cNvPr>
          <p:cNvSpPr txBox="1">
            <a:spLocks/>
          </p:cNvSpPr>
          <p:nvPr userDrawn="1"/>
        </p:nvSpPr>
        <p:spPr>
          <a:xfrm>
            <a:off x="2153500" y="4501568"/>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微软雅黑" panose="020B0503020204020204" pitchFamily="34" charset="-122"/>
                <a:ea typeface="微软雅黑" panose="020B0503020204020204" pitchFamily="34" charset="-122"/>
              </a:rPr>
              <a:t>目  录</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10" name="Titre 11">
            <a:extLst>
              <a:ext uri="{FF2B5EF4-FFF2-40B4-BE49-F238E27FC236}">
                <a16:creationId xmlns:a16="http://schemas.microsoft.com/office/drawing/2014/main" id="{703F6139-5173-4F08-B69E-898BF2C578EC}"/>
              </a:ext>
            </a:extLst>
          </p:cNvPr>
          <p:cNvSpPr txBox="1">
            <a:spLocks/>
          </p:cNvSpPr>
          <p:nvPr userDrawn="1"/>
        </p:nvSpPr>
        <p:spPr>
          <a:xfrm>
            <a:off x="2153500" y="5518334"/>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lumMod val="95000"/>
                  </a:schemeClr>
                </a:solidFill>
                <a:latin typeface="微软雅黑" panose="020B0503020204020204" pitchFamily="34" charset="-122"/>
                <a:ea typeface="微软雅黑" panose="020B0503020204020204" pitchFamily="34" charset="-122"/>
              </a:rPr>
              <a:t>Content</a:t>
            </a:r>
            <a:endParaRPr lang="fr-FR" sz="3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1" name="Rectangle 4">
            <a:extLst>
              <a:ext uri="{FF2B5EF4-FFF2-40B4-BE49-F238E27FC236}">
                <a16:creationId xmlns:a16="http://schemas.microsoft.com/office/drawing/2014/main" id="{1419F053-8142-4CB2-A21B-0B2ABCDD06CE}"/>
              </a:ext>
            </a:extLst>
          </p:cNvPr>
          <p:cNvSpPr/>
          <p:nvPr userDrawn="1"/>
        </p:nvSpPr>
        <p:spPr>
          <a:xfrm rot="5400000">
            <a:off x="6949820" y="617587"/>
            <a:ext cx="1757679" cy="522514"/>
          </a:xfrm>
          <a:prstGeom prst="rect">
            <a:avLst/>
          </a:prstGeom>
          <a:solidFill>
            <a:srgbClr val="BD9F68"/>
          </a:solidFill>
          <a:ln>
            <a:noFill/>
          </a:ln>
          <a:effectLst/>
        </p:spPr>
        <p:txBody>
          <a:bodyPr rtlCol="0" anchor="ctr"/>
          <a:lstStyle/>
          <a:p>
            <a:pPr algn="ctr"/>
            <a:endParaRPr lang="fr-FR"/>
          </a:p>
        </p:txBody>
      </p:sp>
      <p:sp>
        <p:nvSpPr>
          <p:cNvPr id="12" name="Rectangle 10">
            <a:extLst>
              <a:ext uri="{FF2B5EF4-FFF2-40B4-BE49-F238E27FC236}">
                <a16:creationId xmlns:a16="http://schemas.microsoft.com/office/drawing/2014/main" id="{FB838F51-4F9A-4C20-916A-BED1A5A12DFA}"/>
              </a:ext>
            </a:extLst>
          </p:cNvPr>
          <p:cNvSpPr/>
          <p:nvPr userDrawn="1"/>
        </p:nvSpPr>
        <p:spPr>
          <a:xfrm rot="5400000">
            <a:off x="7766974" y="5359354"/>
            <a:ext cx="123373" cy="522514"/>
          </a:xfrm>
          <a:prstGeom prst="rect">
            <a:avLst/>
          </a:prstGeom>
          <a:solidFill>
            <a:srgbClr val="BD9F68"/>
          </a:solidFill>
          <a:ln>
            <a:noFill/>
          </a:ln>
          <a:effectLst/>
        </p:spPr>
        <p:txBody>
          <a:bodyPr rtlCol="0" anchor="ctr"/>
          <a:lstStyle/>
          <a:p>
            <a:pPr algn="ctr"/>
            <a:endParaRPr lang="fr-FR"/>
          </a:p>
        </p:txBody>
      </p:sp>
      <p:sp>
        <p:nvSpPr>
          <p:cNvPr id="13" name="Titre 11">
            <a:extLst>
              <a:ext uri="{FF2B5EF4-FFF2-40B4-BE49-F238E27FC236}">
                <a16:creationId xmlns:a16="http://schemas.microsoft.com/office/drawing/2014/main" id="{5DEA1028-A6BC-497D-9E6C-57EAD23B6ABA}"/>
              </a:ext>
            </a:extLst>
          </p:cNvPr>
          <p:cNvSpPr txBox="1">
            <a:spLocks/>
          </p:cNvSpPr>
          <p:nvPr userDrawn="1"/>
        </p:nvSpPr>
        <p:spPr>
          <a:xfrm>
            <a:off x="7460475" y="5904146"/>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Tree>
    <p:extLst>
      <p:ext uri="{BB962C8B-B14F-4D97-AF65-F5344CB8AC3E}">
        <p14:creationId xmlns:p14="http://schemas.microsoft.com/office/powerpoint/2010/main" val="2027072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4">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C7BFA18-4386-438A-9E28-B51AC95C4FEE}"/>
              </a:ext>
            </a:extLst>
          </p:cNvPr>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a:extLst>
              <a:ext uri="{FF2B5EF4-FFF2-40B4-BE49-F238E27FC236}">
                <a16:creationId xmlns:a16="http://schemas.microsoft.com/office/drawing/2014/main" id="{E568E0DD-50B0-4F13-9D1E-9BBB0E931C6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951E826-EECB-40F7-9993-EE885258FECC}"/>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11" name="图片 10">
            <a:extLst>
              <a:ext uri="{FF2B5EF4-FFF2-40B4-BE49-F238E27FC236}">
                <a16:creationId xmlns:a16="http://schemas.microsoft.com/office/drawing/2014/main" id="{AD04BAD7-87C6-4194-B908-360DC90CF49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p:blipFill>
        <p:spPr>
          <a:xfrm>
            <a:off x="0" y="-18081"/>
            <a:ext cx="12192000" cy="3778644"/>
          </a:xfrm>
          <a:prstGeom prst="rect">
            <a:avLst/>
          </a:prstGeom>
        </p:spPr>
      </p:pic>
      <p:sp>
        <p:nvSpPr>
          <p:cNvPr id="12" name="矩形 11">
            <a:extLst>
              <a:ext uri="{FF2B5EF4-FFF2-40B4-BE49-F238E27FC236}">
                <a16:creationId xmlns:a16="http://schemas.microsoft.com/office/drawing/2014/main" id="{61A26247-65B4-49F0-A031-9C16755FAD75}"/>
              </a:ext>
            </a:extLst>
          </p:cNvPr>
          <p:cNvSpPr/>
          <p:nvPr userDrawn="1"/>
        </p:nvSpPr>
        <p:spPr>
          <a:xfrm>
            <a:off x="0" y="-18081"/>
            <a:ext cx="12192000" cy="3759647"/>
          </a:xfrm>
          <a:prstGeom prst="rect">
            <a:avLst/>
          </a:prstGeom>
          <a:solidFill>
            <a:srgbClr val="063A65">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re 11">
            <a:extLst>
              <a:ext uri="{FF2B5EF4-FFF2-40B4-BE49-F238E27FC236}">
                <a16:creationId xmlns:a16="http://schemas.microsoft.com/office/drawing/2014/main" id="{F20ADF88-002D-4953-89BC-DE360DC10AFD}"/>
              </a:ext>
            </a:extLst>
          </p:cNvPr>
          <p:cNvSpPr txBox="1">
            <a:spLocks/>
          </p:cNvSpPr>
          <p:nvPr userDrawn="1"/>
        </p:nvSpPr>
        <p:spPr>
          <a:xfrm>
            <a:off x="5707204" y="3940267"/>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
        <p:nvSpPr>
          <p:cNvPr id="15" name="Rectangle 4">
            <a:extLst>
              <a:ext uri="{FF2B5EF4-FFF2-40B4-BE49-F238E27FC236}">
                <a16:creationId xmlns:a16="http://schemas.microsoft.com/office/drawing/2014/main" id="{C2E63E44-793B-4224-9B4C-5786F2780124}"/>
              </a:ext>
            </a:extLst>
          </p:cNvPr>
          <p:cNvSpPr/>
          <p:nvPr userDrawn="1"/>
        </p:nvSpPr>
        <p:spPr>
          <a:xfrm rot="5400000">
            <a:off x="-290763" y="1072243"/>
            <a:ext cx="2667000" cy="522514"/>
          </a:xfrm>
          <a:prstGeom prst="rect">
            <a:avLst/>
          </a:prstGeom>
          <a:solidFill>
            <a:srgbClr val="BD9F68"/>
          </a:solidFill>
          <a:ln>
            <a:noFill/>
          </a:ln>
          <a:effectLst/>
        </p:spPr>
        <p:txBody>
          <a:bodyPr rtlCol="0" anchor="ctr"/>
          <a:lstStyle/>
          <a:p>
            <a:pPr algn="ctr"/>
            <a:endParaRPr lang="fr-FR"/>
          </a:p>
        </p:txBody>
      </p:sp>
      <p:pic>
        <p:nvPicPr>
          <p:cNvPr id="16" name="图形 15">
            <a:extLst>
              <a:ext uri="{FF2B5EF4-FFF2-40B4-BE49-F238E27FC236}">
                <a16:creationId xmlns:a16="http://schemas.microsoft.com/office/drawing/2014/main" id="{AA2D43A1-39B5-4996-A4FD-61B16628BF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extLst>
      <p:ext uri="{BB962C8B-B14F-4D97-AF65-F5344CB8AC3E}">
        <p14:creationId xmlns:p14="http://schemas.microsoft.com/office/powerpoint/2010/main" val="2216237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C3B8C1F6-13C8-4F2C-AB28-1BB2B3EE3D2A}"/>
              </a:ext>
            </a:extLst>
          </p:cNvPr>
          <p:cNvSpPr/>
          <p:nvPr userDrawn="1"/>
        </p:nvSpPr>
        <p:spPr>
          <a:xfrm rot="5400000">
            <a:off x="6893651" y="1453244"/>
            <a:ext cx="3429000" cy="522514"/>
          </a:xfrm>
          <a:prstGeom prst="rect">
            <a:avLst/>
          </a:prstGeom>
          <a:solidFill>
            <a:srgbClr val="BD9F68"/>
          </a:solidFill>
          <a:ln>
            <a:noFill/>
          </a:ln>
          <a:effectLst/>
        </p:spPr>
        <p:txBody>
          <a:bodyPr rtlCol="0" anchor="ctr"/>
          <a:lstStyle/>
          <a:p>
            <a:pPr algn="ctr"/>
            <a:endParaRPr lang="fr-FR"/>
          </a:p>
        </p:txBody>
      </p:sp>
      <p:sp>
        <p:nvSpPr>
          <p:cNvPr id="8" name="Rectangle 10">
            <a:extLst>
              <a:ext uri="{FF2B5EF4-FFF2-40B4-BE49-F238E27FC236}">
                <a16:creationId xmlns:a16="http://schemas.microsoft.com/office/drawing/2014/main" id="{4350CEE6-5CC9-4A97-906A-536645830AA4}"/>
              </a:ext>
            </a:extLst>
          </p:cNvPr>
          <p:cNvSpPr/>
          <p:nvPr userDrawn="1"/>
        </p:nvSpPr>
        <p:spPr>
          <a:xfrm rot="5400000">
            <a:off x="8546465" y="4891991"/>
            <a:ext cx="123373" cy="522514"/>
          </a:xfrm>
          <a:prstGeom prst="rect">
            <a:avLst/>
          </a:prstGeom>
          <a:solidFill>
            <a:srgbClr val="BD9F68"/>
          </a:solidFill>
          <a:ln>
            <a:noFill/>
          </a:ln>
          <a:effectLst/>
        </p:spPr>
        <p:txBody>
          <a:bodyPr rtlCol="0" anchor="ctr"/>
          <a:lstStyle/>
          <a:p>
            <a:pPr algn="ctr"/>
            <a:endParaRPr lang="fr-FR"/>
          </a:p>
        </p:txBody>
      </p:sp>
      <p:sp>
        <p:nvSpPr>
          <p:cNvPr id="11" name="Titre 11">
            <a:extLst>
              <a:ext uri="{FF2B5EF4-FFF2-40B4-BE49-F238E27FC236}">
                <a16:creationId xmlns:a16="http://schemas.microsoft.com/office/drawing/2014/main" id="{0109FB65-4748-42C3-81C2-3DCCD5CF1D95}"/>
              </a:ext>
            </a:extLst>
          </p:cNvPr>
          <p:cNvSpPr txBox="1">
            <a:spLocks/>
          </p:cNvSpPr>
          <p:nvPr userDrawn="1"/>
        </p:nvSpPr>
        <p:spPr>
          <a:xfrm>
            <a:off x="8239966" y="543678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2" name="图片 11">
            <a:extLst>
              <a:ext uri="{FF2B5EF4-FFF2-40B4-BE49-F238E27FC236}">
                <a16:creationId xmlns:a16="http://schemas.microsoft.com/office/drawing/2014/main" id="{568B3845-A395-4303-8F17-F5965DA79D7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4508500" cy="6880962"/>
          </a:xfrm>
          <a:prstGeom prst="rect">
            <a:avLst/>
          </a:prstGeom>
        </p:spPr>
      </p:pic>
      <p:sp>
        <p:nvSpPr>
          <p:cNvPr id="13" name="矩形 12">
            <a:extLst>
              <a:ext uri="{FF2B5EF4-FFF2-40B4-BE49-F238E27FC236}">
                <a16:creationId xmlns:a16="http://schemas.microsoft.com/office/drawing/2014/main" id="{0EDDCEAA-5CD0-4E6D-A08B-776A8D8E48EA}"/>
              </a:ext>
            </a:extLst>
          </p:cNvPr>
          <p:cNvSpPr/>
          <p:nvPr userDrawn="1"/>
        </p:nvSpPr>
        <p:spPr>
          <a:xfrm>
            <a:off x="-18855" y="0"/>
            <a:ext cx="4523595" cy="6880962"/>
          </a:xfrm>
          <a:prstGeom prst="rect">
            <a:avLst/>
          </a:prstGeom>
          <a:solidFill>
            <a:srgbClr val="BD9F68">
              <a:alpha val="54902"/>
            </a:srgbClr>
          </a:solidFill>
          <a:ln>
            <a:solidFill>
              <a:srgbClr val="BD9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日期占位符 4">
            <a:extLst>
              <a:ext uri="{FF2B5EF4-FFF2-40B4-BE49-F238E27FC236}">
                <a16:creationId xmlns:a16="http://schemas.microsoft.com/office/drawing/2014/main" id="{33193541-B0D6-4BAD-ADAB-A19E86A0C003}"/>
              </a:ext>
            </a:extLst>
          </p:cNvPr>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6" name="页脚占位符 5">
            <a:extLst>
              <a:ext uri="{FF2B5EF4-FFF2-40B4-BE49-F238E27FC236}">
                <a16:creationId xmlns:a16="http://schemas.microsoft.com/office/drawing/2014/main" id="{559F2F11-DEB4-4A8C-96FF-DC3A28DC538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D662CA4-A0C3-4778-A1DD-B4C971AD79B2}"/>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3050748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2">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C3B8C1F6-13C8-4F2C-AB28-1BB2B3EE3D2A}"/>
              </a:ext>
            </a:extLst>
          </p:cNvPr>
          <p:cNvSpPr/>
          <p:nvPr userDrawn="1"/>
        </p:nvSpPr>
        <p:spPr>
          <a:xfrm rot="5400000">
            <a:off x="8157740" y="424544"/>
            <a:ext cx="1371600" cy="522514"/>
          </a:xfrm>
          <a:prstGeom prst="rect">
            <a:avLst/>
          </a:prstGeom>
          <a:solidFill>
            <a:srgbClr val="BD9F68"/>
          </a:solidFill>
          <a:ln>
            <a:noFill/>
          </a:ln>
          <a:effectLst/>
        </p:spPr>
        <p:txBody>
          <a:bodyPr rtlCol="0" anchor="ctr"/>
          <a:lstStyle/>
          <a:p>
            <a:pPr algn="ctr"/>
            <a:endParaRPr lang="fr-FR"/>
          </a:p>
        </p:txBody>
      </p:sp>
      <p:sp>
        <p:nvSpPr>
          <p:cNvPr id="8" name="Rectangle 10">
            <a:extLst>
              <a:ext uri="{FF2B5EF4-FFF2-40B4-BE49-F238E27FC236}">
                <a16:creationId xmlns:a16="http://schemas.microsoft.com/office/drawing/2014/main" id="{4350CEE6-5CC9-4A97-906A-536645830AA4}"/>
              </a:ext>
            </a:extLst>
          </p:cNvPr>
          <p:cNvSpPr/>
          <p:nvPr userDrawn="1"/>
        </p:nvSpPr>
        <p:spPr>
          <a:xfrm rot="5400000">
            <a:off x="8781854" y="5399991"/>
            <a:ext cx="123373" cy="522514"/>
          </a:xfrm>
          <a:prstGeom prst="rect">
            <a:avLst/>
          </a:prstGeom>
          <a:solidFill>
            <a:srgbClr val="BD9F68"/>
          </a:solidFill>
          <a:ln>
            <a:noFill/>
          </a:ln>
          <a:effectLst/>
        </p:spPr>
        <p:txBody>
          <a:bodyPr rtlCol="0" anchor="ctr"/>
          <a:lstStyle/>
          <a:p>
            <a:pPr algn="ctr"/>
            <a:endParaRPr lang="fr-FR"/>
          </a:p>
        </p:txBody>
      </p:sp>
      <p:sp>
        <p:nvSpPr>
          <p:cNvPr id="11" name="Titre 11">
            <a:extLst>
              <a:ext uri="{FF2B5EF4-FFF2-40B4-BE49-F238E27FC236}">
                <a16:creationId xmlns:a16="http://schemas.microsoft.com/office/drawing/2014/main" id="{0109FB65-4748-42C3-81C2-3DCCD5CF1D95}"/>
              </a:ext>
            </a:extLst>
          </p:cNvPr>
          <p:cNvSpPr txBox="1">
            <a:spLocks/>
          </p:cNvSpPr>
          <p:nvPr userDrawn="1"/>
        </p:nvSpPr>
        <p:spPr>
          <a:xfrm>
            <a:off x="8475355" y="594478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2" name="图片 11">
            <a:extLst>
              <a:ext uri="{FF2B5EF4-FFF2-40B4-BE49-F238E27FC236}">
                <a16:creationId xmlns:a16="http://schemas.microsoft.com/office/drawing/2014/main" id="{568B3845-A395-4303-8F17-F5965DA79D7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4508500" cy="6880962"/>
          </a:xfrm>
          <a:prstGeom prst="rect">
            <a:avLst/>
          </a:prstGeom>
        </p:spPr>
      </p:pic>
      <p:sp>
        <p:nvSpPr>
          <p:cNvPr id="13" name="矩形 12">
            <a:extLst>
              <a:ext uri="{FF2B5EF4-FFF2-40B4-BE49-F238E27FC236}">
                <a16:creationId xmlns:a16="http://schemas.microsoft.com/office/drawing/2014/main" id="{0EDDCEAA-5CD0-4E6D-A08B-776A8D8E48EA}"/>
              </a:ext>
            </a:extLst>
          </p:cNvPr>
          <p:cNvSpPr/>
          <p:nvPr userDrawn="1"/>
        </p:nvSpPr>
        <p:spPr>
          <a:xfrm>
            <a:off x="1814" y="0"/>
            <a:ext cx="4506686" cy="6858000"/>
          </a:xfrm>
          <a:prstGeom prst="rect">
            <a:avLst/>
          </a:prstGeom>
          <a:solidFill>
            <a:srgbClr val="063A65">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2C48C30C-1CF0-4D8A-9E72-2F8BEFAEE5E8}"/>
              </a:ext>
            </a:extLst>
          </p:cNvPr>
          <p:cNvCxnSpPr/>
          <p:nvPr userDrawn="1"/>
        </p:nvCxnSpPr>
        <p:spPr>
          <a:xfrm>
            <a:off x="4629861" y="0"/>
            <a:ext cx="0" cy="685800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E5A64937-D235-44D4-A604-510822E0CB12}"/>
              </a:ext>
            </a:extLst>
          </p:cNvPr>
          <p:cNvGrpSpPr/>
          <p:nvPr userDrawn="1"/>
        </p:nvGrpSpPr>
        <p:grpSpPr>
          <a:xfrm rot="10800000">
            <a:off x="3502343" y="3711471"/>
            <a:ext cx="2133676" cy="1949776"/>
            <a:chOff x="1003727" y="3047028"/>
            <a:chExt cx="2907340" cy="2894544"/>
          </a:xfrm>
        </p:grpSpPr>
        <p:sp>
          <p:nvSpPr>
            <p:cNvPr id="14" name="矩形 13">
              <a:extLst>
                <a:ext uri="{FF2B5EF4-FFF2-40B4-BE49-F238E27FC236}">
                  <a16:creationId xmlns:a16="http://schemas.microsoft.com/office/drawing/2014/main" id="{B1F956B8-5B8F-47D2-9C34-B2C7C95C4FA3}"/>
                </a:ext>
              </a:extLst>
            </p:cNvPr>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03B5722D-E44D-4597-A3BE-88CEF0B1424A}"/>
                </a:ext>
              </a:extLst>
            </p:cNvPr>
            <p:cNvSpPr/>
            <p:nvPr/>
          </p:nvSpPr>
          <p:spPr>
            <a:xfrm>
              <a:off x="1003727" y="3047028"/>
              <a:ext cx="88997" cy="2894544"/>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Tree>
    <p:extLst>
      <p:ext uri="{BB962C8B-B14F-4D97-AF65-F5344CB8AC3E}">
        <p14:creationId xmlns:p14="http://schemas.microsoft.com/office/powerpoint/2010/main" val="2241800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3">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3C7BFA18-4386-438A-9E28-B51AC95C4FEE}"/>
              </a:ext>
            </a:extLst>
          </p:cNvPr>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a:extLst>
              <a:ext uri="{FF2B5EF4-FFF2-40B4-BE49-F238E27FC236}">
                <a16:creationId xmlns:a16="http://schemas.microsoft.com/office/drawing/2014/main" id="{E568E0DD-50B0-4F13-9D1E-9BBB0E931C6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951E826-EECB-40F7-9993-EE885258FECC}"/>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6" name="图片 5">
            <a:extLst>
              <a:ext uri="{FF2B5EF4-FFF2-40B4-BE49-F238E27FC236}">
                <a16:creationId xmlns:a16="http://schemas.microsoft.com/office/drawing/2014/main" id="{8A9C3B71-9291-4CA6-8BBA-537E35FB15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p:blipFill>
        <p:spPr>
          <a:xfrm>
            <a:off x="0" y="-18081"/>
            <a:ext cx="12192000" cy="3778644"/>
          </a:xfrm>
          <a:prstGeom prst="rect">
            <a:avLst/>
          </a:prstGeom>
        </p:spPr>
      </p:pic>
      <p:sp>
        <p:nvSpPr>
          <p:cNvPr id="7" name="矩形 6">
            <a:extLst>
              <a:ext uri="{FF2B5EF4-FFF2-40B4-BE49-F238E27FC236}">
                <a16:creationId xmlns:a16="http://schemas.microsoft.com/office/drawing/2014/main" id="{51A0F34A-0485-478C-A039-4DBE189652FC}"/>
              </a:ext>
            </a:extLst>
          </p:cNvPr>
          <p:cNvSpPr/>
          <p:nvPr userDrawn="1"/>
        </p:nvSpPr>
        <p:spPr>
          <a:xfrm>
            <a:off x="0" y="-18082"/>
            <a:ext cx="12192000" cy="3778644"/>
          </a:xfrm>
          <a:prstGeom prst="rect">
            <a:avLst/>
          </a:prstGeom>
          <a:solidFill>
            <a:srgbClr val="BD9F68">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4">
            <a:extLst>
              <a:ext uri="{FF2B5EF4-FFF2-40B4-BE49-F238E27FC236}">
                <a16:creationId xmlns:a16="http://schemas.microsoft.com/office/drawing/2014/main" id="{19FA384F-77B5-4C60-9C52-91D830340C0E}"/>
              </a:ext>
            </a:extLst>
          </p:cNvPr>
          <p:cNvSpPr/>
          <p:nvPr userDrawn="1"/>
        </p:nvSpPr>
        <p:spPr>
          <a:xfrm rot="5400000">
            <a:off x="-290763" y="1072243"/>
            <a:ext cx="2667000" cy="522514"/>
          </a:xfrm>
          <a:prstGeom prst="rect">
            <a:avLst/>
          </a:prstGeom>
          <a:solidFill>
            <a:srgbClr val="BD9F68"/>
          </a:solidFill>
          <a:ln>
            <a:noFill/>
          </a:ln>
          <a:effectLst/>
        </p:spPr>
        <p:txBody>
          <a:bodyPr rtlCol="0" anchor="ctr"/>
          <a:lstStyle/>
          <a:p>
            <a:pPr algn="ctr"/>
            <a:endParaRPr lang="fr-FR"/>
          </a:p>
        </p:txBody>
      </p:sp>
      <p:sp>
        <p:nvSpPr>
          <p:cNvPr id="9" name="Titre 11">
            <a:extLst>
              <a:ext uri="{FF2B5EF4-FFF2-40B4-BE49-F238E27FC236}">
                <a16:creationId xmlns:a16="http://schemas.microsoft.com/office/drawing/2014/main" id="{A3FC81E1-8140-4AC5-9CD4-48F2DF214950}"/>
              </a:ext>
            </a:extLst>
          </p:cNvPr>
          <p:cNvSpPr txBox="1">
            <a:spLocks/>
          </p:cNvSpPr>
          <p:nvPr userDrawn="1"/>
        </p:nvSpPr>
        <p:spPr>
          <a:xfrm>
            <a:off x="5727815" y="4790203"/>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pic>
        <p:nvPicPr>
          <p:cNvPr id="10" name="图形 9">
            <a:extLst>
              <a:ext uri="{FF2B5EF4-FFF2-40B4-BE49-F238E27FC236}">
                <a16:creationId xmlns:a16="http://schemas.microsoft.com/office/drawing/2014/main" id="{11A575DC-9B10-4BD6-AB12-4E22B1A29E1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extLst>
      <p:ext uri="{BB962C8B-B14F-4D97-AF65-F5344CB8AC3E}">
        <p14:creationId xmlns:p14="http://schemas.microsoft.com/office/powerpoint/2010/main" val="880857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目录2">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80628F1-A580-4244-90B3-C92F6ECE70D1}"/>
              </a:ext>
            </a:extLst>
          </p:cNvPr>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3" name="页脚占位符 2">
            <a:extLst>
              <a:ext uri="{FF2B5EF4-FFF2-40B4-BE49-F238E27FC236}">
                <a16:creationId xmlns:a16="http://schemas.microsoft.com/office/drawing/2014/main" id="{AAAEEF43-CB3C-4C9D-BC4A-8D42BEF996F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14BFDBC-0607-4AFA-AA79-6316007D3DBF}"/>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pic>
        <p:nvPicPr>
          <p:cNvPr id="5" name="图片 4">
            <a:extLst>
              <a:ext uri="{FF2B5EF4-FFF2-40B4-BE49-F238E27FC236}">
                <a16:creationId xmlns:a16="http://schemas.microsoft.com/office/drawing/2014/main" id="{0777733B-BF14-4266-89E8-8287AD116E9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409" b="38568"/>
          <a:stretch/>
        </p:blipFill>
        <p:spPr>
          <a:xfrm>
            <a:off x="0" y="12700"/>
            <a:ext cx="12192000" cy="4318000"/>
          </a:xfrm>
          <a:prstGeom prst="rect">
            <a:avLst/>
          </a:prstGeom>
        </p:spPr>
      </p:pic>
      <p:pic>
        <p:nvPicPr>
          <p:cNvPr id="6" name="图片 5">
            <a:extLst>
              <a:ext uri="{FF2B5EF4-FFF2-40B4-BE49-F238E27FC236}">
                <a16:creationId xmlns:a16="http://schemas.microsoft.com/office/drawing/2014/main" id="{52F76BE5-8AFE-42A5-9D03-B467202448D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38" r="60362" b="21026"/>
          <a:stretch/>
        </p:blipFill>
        <p:spPr>
          <a:xfrm>
            <a:off x="0" y="0"/>
            <a:ext cx="12192000" cy="4324182"/>
          </a:xfrm>
          <a:prstGeom prst="rect">
            <a:avLst/>
          </a:prstGeom>
        </p:spPr>
      </p:pic>
      <p:sp>
        <p:nvSpPr>
          <p:cNvPr id="7" name="Titre 11">
            <a:extLst>
              <a:ext uri="{FF2B5EF4-FFF2-40B4-BE49-F238E27FC236}">
                <a16:creationId xmlns:a16="http://schemas.microsoft.com/office/drawing/2014/main" id="{775EA0A4-24A9-4366-A4A9-6B800D7E69A0}"/>
              </a:ext>
            </a:extLst>
          </p:cNvPr>
          <p:cNvSpPr txBox="1">
            <a:spLocks/>
          </p:cNvSpPr>
          <p:nvPr userDrawn="1"/>
        </p:nvSpPr>
        <p:spPr>
          <a:xfrm>
            <a:off x="1699409" y="2582043"/>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微软雅黑" panose="020B0503020204020204" pitchFamily="34" charset="-122"/>
                <a:ea typeface="微软雅黑" panose="020B0503020204020204" pitchFamily="34" charset="-122"/>
              </a:rPr>
              <a:t>目  录</a:t>
            </a:r>
            <a:endParaRPr lang="fr-FR" sz="6000" dirty="0">
              <a:solidFill>
                <a:schemeClr val="bg1"/>
              </a:solidFill>
              <a:latin typeface="微软雅黑" panose="020B0503020204020204" pitchFamily="34" charset="-122"/>
              <a:ea typeface="微软雅黑" panose="020B0503020204020204" pitchFamily="34" charset="-122"/>
            </a:endParaRPr>
          </a:p>
        </p:txBody>
      </p:sp>
      <p:sp>
        <p:nvSpPr>
          <p:cNvPr id="8" name="Titre 11">
            <a:extLst>
              <a:ext uri="{FF2B5EF4-FFF2-40B4-BE49-F238E27FC236}">
                <a16:creationId xmlns:a16="http://schemas.microsoft.com/office/drawing/2014/main" id="{5E26E1D7-1B3B-4895-BF47-7968035521C2}"/>
              </a:ext>
            </a:extLst>
          </p:cNvPr>
          <p:cNvSpPr txBox="1">
            <a:spLocks/>
          </p:cNvSpPr>
          <p:nvPr userDrawn="1"/>
        </p:nvSpPr>
        <p:spPr>
          <a:xfrm>
            <a:off x="1699409" y="3598809"/>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bg1">
                    <a:lumMod val="95000"/>
                  </a:schemeClr>
                </a:solidFill>
                <a:latin typeface="微软雅黑" panose="020B0503020204020204" pitchFamily="34" charset="-122"/>
                <a:ea typeface="微软雅黑" panose="020B0503020204020204" pitchFamily="34" charset="-122"/>
              </a:rPr>
              <a:t>Content</a:t>
            </a:r>
            <a:endParaRPr lang="fr-FR" sz="3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Rectangle 4">
            <a:extLst>
              <a:ext uri="{FF2B5EF4-FFF2-40B4-BE49-F238E27FC236}">
                <a16:creationId xmlns:a16="http://schemas.microsoft.com/office/drawing/2014/main" id="{5722EF09-0B44-48FE-A2C5-A020F722BDDB}"/>
              </a:ext>
            </a:extLst>
          </p:cNvPr>
          <p:cNvSpPr/>
          <p:nvPr userDrawn="1"/>
        </p:nvSpPr>
        <p:spPr>
          <a:xfrm rot="5400000">
            <a:off x="1523037" y="971215"/>
            <a:ext cx="2437257" cy="522514"/>
          </a:xfrm>
          <a:prstGeom prst="rect">
            <a:avLst/>
          </a:prstGeom>
          <a:solidFill>
            <a:srgbClr val="BD9F68"/>
          </a:solidFill>
          <a:ln>
            <a:noFill/>
          </a:ln>
          <a:effectLst/>
        </p:spPr>
        <p:txBody>
          <a:bodyPr rtlCol="0" anchor="ctr"/>
          <a:lstStyle/>
          <a:p>
            <a:pPr algn="ctr"/>
            <a:endParaRPr lang="fr-FR"/>
          </a:p>
        </p:txBody>
      </p:sp>
      <p:sp>
        <p:nvSpPr>
          <p:cNvPr id="10" name="Titre 11">
            <a:extLst>
              <a:ext uri="{FF2B5EF4-FFF2-40B4-BE49-F238E27FC236}">
                <a16:creationId xmlns:a16="http://schemas.microsoft.com/office/drawing/2014/main" id="{F1EE6899-AEFD-4A54-9527-392E7518DC9A}"/>
              </a:ext>
            </a:extLst>
          </p:cNvPr>
          <p:cNvSpPr txBox="1">
            <a:spLocks/>
          </p:cNvSpPr>
          <p:nvPr userDrawn="1"/>
        </p:nvSpPr>
        <p:spPr>
          <a:xfrm>
            <a:off x="2352870" y="4477050"/>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spTree>
    <p:extLst>
      <p:ext uri="{BB962C8B-B14F-4D97-AF65-F5344CB8AC3E}">
        <p14:creationId xmlns:p14="http://schemas.microsoft.com/office/powerpoint/2010/main" val="311432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节标题5">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ED91278E-C6D7-410F-87A0-63C1FB72BA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4847" b="23829"/>
          <a:stretch/>
        </p:blipFill>
        <p:spPr>
          <a:xfrm>
            <a:off x="0" y="-18081"/>
            <a:ext cx="12192000" cy="3778644"/>
          </a:xfrm>
          <a:prstGeom prst="rect">
            <a:avLst/>
          </a:prstGeom>
        </p:spPr>
      </p:pic>
      <p:sp>
        <p:nvSpPr>
          <p:cNvPr id="3" name="日期占位符 2">
            <a:extLst>
              <a:ext uri="{FF2B5EF4-FFF2-40B4-BE49-F238E27FC236}">
                <a16:creationId xmlns:a16="http://schemas.microsoft.com/office/drawing/2014/main" id="{3C7BFA18-4386-438A-9E28-B51AC95C4FEE}"/>
              </a:ext>
            </a:extLst>
          </p:cNvPr>
          <p:cNvSpPr>
            <a:spLocks noGrp="1"/>
          </p:cNvSpPr>
          <p:nvPr>
            <p:ph type="dt" sz="half" idx="10"/>
          </p:nvPr>
        </p:nvSpPr>
        <p:spPr/>
        <p:txBody>
          <a:bodyPr/>
          <a:lstStyle/>
          <a:p>
            <a:fld id="{11DEB40B-E238-4CDB-B950-9FF881645F21}" type="datetimeFigureOut">
              <a:rPr lang="zh-CN" altLang="en-US" smtClean="0"/>
              <a:t>2023/8/19</a:t>
            </a:fld>
            <a:endParaRPr lang="zh-CN" altLang="en-US"/>
          </a:p>
        </p:txBody>
      </p:sp>
      <p:sp>
        <p:nvSpPr>
          <p:cNvPr id="4" name="页脚占位符 3">
            <a:extLst>
              <a:ext uri="{FF2B5EF4-FFF2-40B4-BE49-F238E27FC236}">
                <a16:creationId xmlns:a16="http://schemas.microsoft.com/office/drawing/2014/main" id="{E568E0DD-50B0-4F13-9D1E-9BBB0E931C6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951E826-EECB-40F7-9993-EE885258FECC}"/>
              </a:ext>
            </a:extLst>
          </p:cNvPr>
          <p:cNvSpPr>
            <a:spLocks noGrp="1"/>
          </p:cNvSpPr>
          <p:nvPr>
            <p:ph type="sldNum" sz="quarter" idx="12"/>
          </p:nvPr>
        </p:nvSpPr>
        <p:spPr/>
        <p:txBody>
          <a:bodyPr/>
          <a:lstStyle/>
          <a:p>
            <a:fld id="{20343A1B-DC52-4EB9-83FB-24D135C8BB4A}" type="slidenum">
              <a:rPr lang="zh-CN" altLang="en-US" smtClean="0"/>
              <a:t>‹#›</a:t>
            </a:fld>
            <a:endParaRPr lang="zh-CN" altLang="en-US"/>
          </a:p>
        </p:txBody>
      </p:sp>
      <p:sp>
        <p:nvSpPr>
          <p:cNvPr id="10" name="矩形 9">
            <a:extLst>
              <a:ext uri="{FF2B5EF4-FFF2-40B4-BE49-F238E27FC236}">
                <a16:creationId xmlns:a16="http://schemas.microsoft.com/office/drawing/2014/main" id="{82AE5BBE-07F8-487C-9ADF-A1B6AB17EA7A}"/>
              </a:ext>
            </a:extLst>
          </p:cNvPr>
          <p:cNvSpPr/>
          <p:nvPr userDrawn="1"/>
        </p:nvSpPr>
        <p:spPr>
          <a:xfrm>
            <a:off x="0" y="0"/>
            <a:ext cx="12192000" cy="3760563"/>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a:extLst>
              <a:ext uri="{FF2B5EF4-FFF2-40B4-BE49-F238E27FC236}">
                <a16:creationId xmlns:a16="http://schemas.microsoft.com/office/drawing/2014/main" id="{00FDB4BC-BD5F-4548-A77E-57DAA4074E7A}"/>
              </a:ext>
            </a:extLst>
          </p:cNvPr>
          <p:cNvSpPr/>
          <p:nvPr userDrawn="1"/>
        </p:nvSpPr>
        <p:spPr>
          <a:xfrm rot="5400000">
            <a:off x="627116" y="1053193"/>
            <a:ext cx="2628900" cy="522514"/>
          </a:xfrm>
          <a:prstGeom prst="rect">
            <a:avLst/>
          </a:prstGeom>
          <a:solidFill>
            <a:srgbClr val="BD9F68"/>
          </a:solidFill>
          <a:ln>
            <a:noFill/>
          </a:ln>
          <a:effectLst/>
        </p:spPr>
        <p:txBody>
          <a:bodyPr rtlCol="0" anchor="ctr"/>
          <a:lstStyle/>
          <a:p>
            <a:pPr algn="ctr"/>
            <a:endParaRPr lang="fr-FR"/>
          </a:p>
        </p:txBody>
      </p:sp>
      <p:sp>
        <p:nvSpPr>
          <p:cNvPr id="17" name="Titre 11">
            <a:extLst>
              <a:ext uri="{FF2B5EF4-FFF2-40B4-BE49-F238E27FC236}">
                <a16:creationId xmlns:a16="http://schemas.microsoft.com/office/drawing/2014/main" id="{D39070D7-E20E-45E2-82B4-C33FA2D7B434}"/>
              </a:ext>
            </a:extLst>
          </p:cNvPr>
          <p:cNvSpPr txBox="1">
            <a:spLocks/>
          </p:cNvSpPr>
          <p:nvPr userDrawn="1"/>
        </p:nvSpPr>
        <p:spPr>
          <a:xfrm>
            <a:off x="1552770" y="4015450"/>
            <a:ext cx="777591" cy="249299"/>
          </a:xfrm>
          <a:prstGeom prst="rect">
            <a:avLst/>
          </a:prstGeom>
          <a:solidFill>
            <a:schemeClr val="bg1"/>
          </a:solid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t>S J T U</a:t>
            </a:r>
          </a:p>
        </p:txBody>
      </p:sp>
      <p:cxnSp>
        <p:nvCxnSpPr>
          <p:cNvPr id="18" name="直接连接符 17">
            <a:extLst>
              <a:ext uri="{FF2B5EF4-FFF2-40B4-BE49-F238E27FC236}">
                <a16:creationId xmlns:a16="http://schemas.microsoft.com/office/drawing/2014/main" id="{A5708F87-7DFF-4863-AA1D-F366A5B04948}"/>
              </a:ext>
            </a:extLst>
          </p:cNvPr>
          <p:cNvCxnSpPr>
            <a:cxnSpLocks/>
          </p:cNvCxnSpPr>
          <p:nvPr userDrawn="1"/>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1EF2837D-4F95-40E2-9466-69F57CC7F261}"/>
              </a:ext>
            </a:extLst>
          </p:cNvPr>
          <p:cNvGrpSpPr/>
          <p:nvPr userDrawn="1"/>
        </p:nvGrpSpPr>
        <p:grpSpPr>
          <a:xfrm>
            <a:off x="9057832" y="3429000"/>
            <a:ext cx="2101020" cy="2015089"/>
            <a:chOff x="1048224" y="3047028"/>
            <a:chExt cx="2862843" cy="2991505"/>
          </a:xfrm>
        </p:grpSpPr>
        <p:sp>
          <p:nvSpPr>
            <p:cNvPr id="20" name="矩形 19">
              <a:extLst>
                <a:ext uri="{FF2B5EF4-FFF2-40B4-BE49-F238E27FC236}">
                  <a16:creationId xmlns:a16="http://schemas.microsoft.com/office/drawing/2014/main" id="{E2E5E18B-B17B-4CF0-91C1-2F337223C159}"/>
                </a:ext>
              </a:extLst>
            </p:cNvPr>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5CED13C6-AA85-49A9-A1D7-7CA45A4CBC23}"/>
                </a:ext>
              </a:extLst>
            </p:cNvPr>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pic>
        <p:nvPicPr>
          <p:cNvPr id="22" name="图形 21">
            <a:extLst>
              <a:ext uri="{FF2B5EF4-FFF2-40B4-BE49-F238E27FC236}">
                <a16:creationId xmlns:a16="http://schemas.microsoft.com/office/drawing/2014/main" id="{F974BA68-7FCA-4F90-8266-0C1ECA3CE49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826500" y="516483"/>
            <a:ext cx="2526948" cy="664363"/>
          </a:xfrm>
          <a:prstGeom prst="rect">
            <a:avLst/>
          </a:prstGeom>
        </p:spPr>
      </p:pic>
    </p:spTree>
    <p:extLst>
      <p:ext uri="{BB962C8B-B14F-4D97-AF65-F5344CB8AC3E}">
        <p14:creationId xmlns:p14="http://schemas.microsoft.com/office/powerpoint/2010/main" val="3907281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225E381-EA58-4975-B238-8FA6320442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670187C-8796-4249-990A-FB68432498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D91CDE-F2A0-41DA-93EC-138E088FE5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DEB40B-E238-4CDB-B950-9FF881645F21}" type="datetimeFigureOut">
              <a:rPr lang="zh-CN" altLang="en-US" smtClean="0"/>
              <a:t>2023/8/19</a:t>
            </a:fld>
            <a:endParaRPr lang="zh-CN" altLang="en-US"/>
          </a:p>
        </p:txBody>
      </p:sp>
      <p:sp>
        <p:nvSpPr>
          <p:cNvPr id="5" name="页脚占位符 4">
            <a:extLst>
              <a:ext uri="{FF2B5EF4-FFF2-40B4-BE49-F238E27FC236}">
                <a16:creationId xmlns:a16="http://schemas.microsoft.com/office/drawing/2014/main" id="{A660DED4-4CAB-4916-A78A-CF3FC216E0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843020A-9CA1-4F86-9A1D-27F86A4683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343A1B-DC52-4EB9-83FB-24D135C8BB4A}" type="slidenum">
              <a:rPr lang="zh-CN" altLang="en-US" smtClean="0"/>
              <a:t>‹#›</a:t>
            </a:fld>
            <a:endParaRPr lang="zh-CN" altLang="en-US"/>
          </a:p>
        </p:txBody>
      </p:sp>
    </p:spTree>
    <p:extLst>
      <p:ext uri="{BB962C8B-B14F-4D97-AF65-F5344CB8AC3E}">
        <p14:creationId xmlns:p14="http://schemas.microsoft.com/office/powerpoint/2010/main" val="55020842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2" r:id="rId4"/>
    <p:sldLayoutId id="2147483651" r:id="rId5"/>
    <p:sldLayoutId id="2147483661" r:id="rId6"/>
    <p:sldLayoutId id="2147483654" r:id="rId7"/>
    <p:sldLayoutId id="2147483655" r:id="rId8"/>
    <p:sldLayoutId id="2147483663" r:id="rId9"/>
    <p:sldLayoutId id="2147483664" r:id="rId10"/>
    <p:sldLayoutId id="2147483665" r:id="rId11"/>
    <p:sldLayoutId id="2147483671" r:id="rId12"/>
    <p:sldLayoutId id="2147483670" r:id="rId13"/>
    <p:sldLayoutId id="2147483669" r:id="rId14"/>
    <p:sldLayoutId id="2147483668" r:id="rId15"/>
    <p:sldLayoutId id="2147483667" r:id="rId16"/>
    <p:sldLayoutId id="2147483672" r:id="rId17"/>
    <p:sldLayoutId id="2147483673" r:id="rId18"/>
    <p:sldLayoutId id="2147483652" r:id="rId19"/>
    <p:sldLayoutId id="2147483653" r:id="rId20"/>
    <p:sldLayoutId id="2147483656" r:id="rId21"/>
    <p:sldLayoutId id="2147483657" r:id="rId22"/>
    <p:sldLayoutId id="2147483658" r:id="rId23"/>
    <p:sldLayoutId id="2147483659"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A1AC369-52CC-4704-B100-8BCEF280C14D}"/>
              </a:ext>
            </a:extLst>
          </p:cNvPr>
          <p:cNvPicPr>
            <a:picLocks noChangeAspect="1"/>
          </p:cNvPicPr>
          <p:nvPr/>
        </p:nvPicPr>
        <p:blipFill rotWithShape="1">
          <a:blip r:embed="rId3">
            <a:extLst>
              <a:ext uri="{28A0092B-C50C-407E-A947-70E740481C1C}">
                <a14:useLocalDpi xmlns:a14="http://schemas.microsoft.com/office/drawing/2010/main" val="0"/>
              </a:ext>
            </a:extLst>
          </a:blip>
          <a:srcRect t="9366" b="6251"/>
          <a:stretch/>
        </p:blipFill>
        <p:spPr>
          <a:xfrm>
            <a:off x="-1" y="0"/>
            <a:ext cx="12192001" cy="6858000"/>
          </a:xfrm>
          <a:prstGeom prst="rect">
            <a:avLst/>
          </a:prstGeom>
        </p:spPr>
      </p:pic>
      <p:pic>
        <p:nvPicPr>
          <p:cNvPr id="19" name="图形 18">
            <a:extLst>
              <a:ext uri="{FF2B5EF4-FFF2-40B4-BE49-F238E27FC236}">
                <a16:creationId xmlns:a16="http://schemas.microsoft.com/office/drawing/2014/main" id="{301DBAA0-BDC1-4264-8118-9212B6B171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0652" y="409802"/>
            <a:ext cx="2612072" cy="686742"/>
          </a:xfrm>
          <a:prstGeom prst="rect">
            <a:avLst/>
          </a:prstGeom>
        </p:spPr>
      </p:pic>
      <p:sp>
        <p:nvSpPr>
          <p:cNvPr id="23" name="Titre 11">
            <a:extLst>
              <a:ext uri="{FF2B5EF4-FFF2-40B4-BE49-F238E27FC236}">
                <a16:creationId xmlns:a16="http://schemas.microsoft.com/office/drawing/2014/main" id="{3D7BC4E3-CADE-4B77-984A-FF6A824F5E2B}"/>
              </a:ext>
            </a:extLst>
          </p:cNvPr>
          <p:cNvSpPr txBox="1">
            <a:spLocks/>
          </p:cNvSpPr>
          <p:nvPr/>
        </p:nvSpPr>
        <p:spPr>
          <a:xfrm>
            <a:off x="604520" y="2212466"/>
            <a:ext cx="10996241"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5400" b="1" dirty="0">
                <a:solidFill>
                  <a:srgbClr val="BD9F68"/>
                </a:solidFill>
                <a:latin typeface="微软雅黑" panose="020B0503020204020204" pitchFamily="34" charset="-122"/>
                <a:ea typeface="微软雅黑" panose="020B0503020204020204" pitchFamily="34" charset="-122"/>
              </a:rPr>
              <a:t>CSRF</a:t>
            </a:r>
            <a:r>
              <a:rPr lang="zh-CN" altLang="en-US" sz="5400" b="1" dirty="0">
                <a:solidFill>
                  <a:srgbClr val="BD9F68"/>
                </a:solidFill>
                <a:latin typeface="微软雅黑" panose="020B0503020204020204" pitchFamily="34" charset="-122"/>
                <a:ea typeface="微软雅黑" panose="020B0503020204020204" pitchFamily="34" charset="-122"/>
              </a:rPr>
              <a:t>攻击的原理及演示</a:t>
            </a:r>
            <a:endParaRPr lang="fr-FR" sz="5400" dirty="0">
              <a:solidFill>
                <a:srgbClr val="BD9F68"/>
              </a:solidFill>
              <a:latin typeface="微软雅黑" panose="020B0503020204020204" pitchFamily="34" charset="-122"/>
              <a:ea typeface="微软雅黑" panose="020B0503020204020204" pitchFamily="34" charset="-122"/>
            </a:endParaRPr>
          </a:p>
        </p:txBody>
      </p:sp>
      <p:sp>
        <p:nvSpPr>
          <p:cNvPr id="24" name="Espace réservé du texte 12">
            <a:extLst>
              <a:ext uri="{FF2B5EF4-FFF2-40B4-BE49-F238E27FC236}">
                <a16:creationId xmlns:a16="http://schemas.microsoft.com/office/drawing/2014/main" id="{34ABC0C7-BC7A-4593-B6CE-ACAA0BE17AD7}"/>
              </a:ext>
            </a:extLst>
          </p:cNvPr>
          <p:cNvSpPr txBox="1">
            <a:spLocks/>
          </p:cNvSpPr>
          <p:nvPr/>
        </p:nvSpPr>
        <p:spPr>
          <a:xfrm>
            <a:off x="604520" y="3193108"/>
            <a:ext cx="9338009" cy="38779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fr-FR" sz="2800"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1500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9547A8-D815-4001-8ECB-15F36DEAA2C9}"/>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靶场演示</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安全等级为</a:t>
            </a:r>
            <a:r>
              <a:rPr lang="en-US" altLang="zh-CN" sz="2800" dirty="0">
                <a:latin typeface="微软雅黑" panose="020B0503020204020204" pitchFamily="34" charset="-122"/>
                <a:ea typeface="微软雅黑" panose="020B0503020204020204" pitchFamily="34" charset="-122"/>
              </a:rPr>
              <a:t>low</a:t>
            </a:r>
            <a:endParaRPr lang="zh-CN" altLang="en-US" sz="28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E2E96786-9A0E-4780-8CA5-E645145FD6D2}"/>
              </a:ext>
            </a:extLst>
          </p:cNvPr>
          <p:cNvSpPr txBox="1"/>
          <p:nvPr/>
        </p:nvSpPr>
        <p:spPr>
          <a:xfrm>
            <a:off x="1951755" y="1730484"/>
            <a:ext cx="3483845" cy="1979516"/>
          </a:xfrm>
          <a:prstGeom prst="rect">
            <a:avLst/>
          </a:prstGeom>
          <a:noFill/>
        </p:spPr>
        <p:txBody>
          <a:bodyPr wrap="square" rtlCol="0">
            <a:spAutoFit/>
          </a:bodyPr>
          <a:lstStyle/>
          <a:p>
            <a:pPr>
              <a:lnSpc>
                <a:spcPct val="130000"/>
              </a:lnSpc>
              <a:spcBef>
                <a:spcPts val="600"/>
              </a:spcBef>
            </a:pPr>
            <a:r>
              <a:rPr lang="zh-CN" altLang="en-US" sz="1600" dirty="0">
                <a:solidFill>
                  <a:srgbClr val="000000">
                    <a:lumMod val="75000"/>
                    <a:lumOff val="25000"/>
                  </a:srgbClr>
                </a:solidFill>
                <a:latin typeface="Arial"/>
                <a:ea typeface="微软雅黑"/>
              </a:rPr>
              <a:t>于是我们可以通过修改</a:t>
            </a:r>
            <a:r>
              <a:rPr lang="en-US" altLang="zh-CN" sz="1600" dirty="0" err="1">
                <a:solidFill>
                  <a:srgbClr val="000000">
                    <a:lumMod val="75000"/>
                    <a:lumOff val="25000"/>
                  </a:srgbClr>
                </a:solidFill>
                <a:latin typeface="Arial"/>
                <a:ea typeface="微软雅黑"/>
              </a:rPr>
              <a:t>url</a:t>
            </a:r>
            <a:r>
              <a:rPr lang="zh-CN" altLang="en-US" sz="1600" dirty="0">
                <a:solidFill>
                  <a:srgbClr val="000000">
                    <a:lumMod val="75000"/>
                    <a:lumOff val="25000"/>
                  </a:srgbClr>
                </a:solidFill>
                <a:latin typeface="Arial"/>
                <a:ea typeface="微软雅黑"/>
              </a:rPr>
              <a:t>中的“</a:t>
            </a:r>
            <a:r>
              <a:rPr lang="en-US" altLang="zh-CN" sz="1600" dirty="0" err="1">
                <a:solidFill>
                  <a:srgbClr val="000000">
                    <a:lumMod val="75000"/>
                    <a:lumOff val="25000"/>
                  </a:srgbClr>
                </a:solidFill>
                <a:latin typeface="Arial"/>
                <a:ea typeface="微软雅黑"/>
              </a:rPr>
              <a:t>password_new</a:t>
            </a:r>
            <a:r>
              <a:rPr lang="zh-CN" altLang="en-US" sz="1600" dirty="0">
                <a:solidFill>
                  <a:srgbClr val="000000">
                    <a:lumMod val="75000"/>
                    <a:lumOff val="25000"/>
                  </a:srgbClr>
                </a:solidFill>
                <a:latin typeface="Arial"/>
                <a:ea typeface="微软雅黑"/>
              </a:rPr>
              <a:t>”和“</a:t>
            </a:r>
            <a:r>
              <a:rPr lang="en-US" altLang="zh-CN" sz="1600" dirty="0" err="1">
                <a:solidFill>
                  <a:srgbClr val="000000">
                    <a:lumMod val="75000"/>
                    <a:lumOff val="25000"/>
                  </a:srgbClr>
                </a:solidFill>
                <a:latin typeface="Arial"/>
                <a:ea typeface="微软雅黑"/>
              </a:rPr>
              <a:t>password_conf</a:t>
            </a:r>
            <a:r>
              <a:rPr lang="zh-CN" altLang="en-US" sz="1600" dirty="0">
                <a:solidFill>
                  <a:srgbClr val="000000">
                    <a:lumMod val="75000"/>
                    <a:lumOff val="25000"/>
                  </a:srgbClr>
                </a:solidFill>
                <a:latin typeface="Arial"/>
                <a:ea typeface="微软雅黑"/>
              </a:rPr>
              <a:t>”来直接达成更改密码的效果，图中将密码改为“</a:t>
            </a:r>
            <a:r>
              <a:rPr lang="en-US" altLang="zh-CN" sz="1600" dirty="0">
                <a:solidFill>
                  <a:srgbClr val="000000">
                    <a:lumMod val="75000"/>
                    <a:lumOff val="25000"/>
                  </a:srgbClr>
                </a:solidFill>
                <a:latin typeface="Arial"/>
                <a:ea typeface="微软雅黑"/>
              </a:rPr>
              <a:t>passwd</a:t>
            </a:r>
            <a:r>
              <a:rPr lang="zh-CN" altLang="en-US" sz="1600" dirty="0">
                <a:solidFill>
                  <a:srgbClr val="000000">
                    <a:lumMod val="75000"/>
                    <a:lumOff val="25000"/>
                  </a:srgbClr>
                </a:solidFill>
                <a:latin typeface="Arial"/>
                <a:ea typeface="微软雅黑"/>
              </a:rPr>
              <a:t>”，并粘贴</a:t>
            </a:r>
            <a:r>
              <a:rPr lang="en-US" altLang="zh-CN" sz="1600" dirty="0" err="1">
                <a:solidFill>
                  <a:srgbClr val="000000">
                    <a:lumMod val="75000"/>
                    <a:lumOff val="25000"/>
                  </a:srgbClr>
                </a:solidFill>
                <a:latin typeface="Arial"/>
                <a:ea typeface="微软雅黑"/>
              </a:rPr>
              <a:t>url</a:t>
            </a:r>
            <a:r>
              <a:rPr lang="zh-CN" altLang="en-US" sz="1600" dirty="0">
                <a:solidFill>
                  <a:srgbClr val="000000">
                    <a:lumMod val="75000"/>
                    <a:lumOff val="25000"/>
                  </a:srgbClr>
                </a:solidFill>
                <a:latin typeface="Arial"/>
                <a:ea typeface="微软雅黑"/>
              </a:rPr>
              <a:t>，进入页面，可见此时密码已经更改。</a:t>
            </a:r>
          </a:p>
        </p:txBody>
      </p:sp>
      <p:pic>
        <p:nvPicPr>
          <p:cNvPr id="3" name="图片 2">
            <a:extLst>
              <a:ext uri="{FF2B5EF4-FFF2-40B4-BE49-F238E27FC236}">
                <a16:creationId xmlns:a16="http://schemas.microsoft.com/office/drawing/2014/main" id="{0FDD6C1D-6DF4-B32D-993D-670499F45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2733" y="1730483"/>
            <a:ext cx="6523950" cy="4249077"/>
          </a:xfrm>
          <a:prstGeom prst="rect">
            <a:avLst/>
          </a:prstGeom>
        </p:spPr>
      </p:pic>
    </p:spTree>
    <p:extLst>
      <p:ext uri="{BB962C8B-B14F-4D97-AF65-F5344CB8AC3E}">
        <p14:creationId xmlns:p14="http://schemas.microsoft.com/office/powerpoint/2010/main" val="2510101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9547A8-D815-4001-8ECB-15F36DEAA2C9}"/>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靶场演示</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安全等级为</a:t>
            </a:r>
            <a:r>
              <a:rPr lang="en-US" altLang="zh-CN" sz="2800" dirty="0">
                <a:latin typeface="微软雅黑" panose="020B0503020204020204" pitchFamily="34" charset="-122"/>
                <a:ea typeface="微软雅黑" panose="020B0503020204020204" pitchFamily="34" charset="-122"/>
              </a:rPr>
              <a:t>low</a:t>
            </a:r>
            <a:endParaRPr lang="zh-CN" altLang="en-US" sz="28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E2E96786-9A0E-4780-8CA5-E645145FD6D2}"/>
              </a:ext>
            </a:extLst>
          </p:cNvPr>
          <p:cNvSpPr txBox="1"/>
          <p:nvPr/>
        </p:nvSpPr>
        <p:spPr>
          <a:xfrm>
            <a:off x="1951755" y="1730484"/>
            <a:ext cx="3483845" cy="1661160"/>
          </a:xfrm>
          <a:prstGeom prst="rect">
            <a:avLst/>
          </a:prstGeom>
          <a:noFill/>
        </p:spPr>
        <p:txBody>
          <a:bodyPr wrap="square" rtlCol="0">
            <a:spAutoFit/>
          </a:bodyPr>
          <a:lstStyle/>
          <a:p>
            <a:pPr>
              <a:lnSpc>
                <a:spcPct val="130000"/>
              </a:lnSpc>
              <a:spcBef>
                <a:spcPts val="600"/>
              </a:spcBef>
            </a:pPr>
            <a:r>
              <a:rPr lang="zh-CN" altLang="en-US" sz="1600" dirty="0">
                <a:solidFill>
                  <a:srgbClr val="000000">
                    <a:lumMod val="75000"/>
                    <a:lumOff val="25000"/>
                  </a:srgbClr>
                </a:solidFill>
                <a:latin typeface="Arial"/>
                <a:ea typeface="微软雅黑"/>
              </a:rPr>
              <a:t>此时我们可以尝试用</a:t>
            </a:r>
            <a:r>
              <a:rPr lang="en-US" altLang="zh-CN" sz="1600" dirty="0" err="1">
                <a:solidFill>
                  <a:srgbClr val="000000">
                    <a:lumMod val="75000"/>
                    <a:lumOff val="25000"/>
                  </a:srgbClr>
                </a:solidFill>
                <a:latin typeface="Arial"/>
                <a:ea typeface="微软雅黑"/>
              </a:rPr>
              <a:t>burpsuite</a:t>
            </a:r>
            <a:r>
              <a:rPr lang="zh-CN" altLang="en-US" sz="1600" dirty="0">
                <a:solidFill>
                  <a:srgbClr val="000000">
                    <a:lumMod val="75000"/>
                    <a:lumOff val="25000"/>
                  </a:srgbClr>
                </a:solidFill>
                <a:latin typeface="Arial"/>
                <a:ea typeface="微软雅黑"/>
              </a:rPr>
              <a:t>进行抓包。打开浏览器设置，按照第八周实验的设置调好手动代理，打开</a:t>
            </a:r>
            <a:r>
              <a:rPr lang="en-US" altLang="zh-CN" sz="1600" dirty="0" err="1">
                <a:solidFill>
                  <a:srgbClr val="000000">
                    <a:lumMod val="75000"/>
                    <a:lumOff val="25000"/>
                  </a:srgbClr>
                </a:solidFill>
                <a:latin typeface="Arial"/>
                <a:ea typeface="微软雅黑"/>
              </a:rPr>
              <a:t>burpsuite</a:t>
            </a:r>
            <a:r>
              <a:rPr lang="zh-CN" altLang="en-US" sz="1600" dirty="0">
                <a:solidFill>
                  <a:srgbClr val="000000">
                    <a:lumMod val="75000"/>
                    <a:lumOff val="25000"/>
                  </a:srgbClr>
                </a:solidFill>
                <a:latin typeface="Arial"/>
                <a:ea typeface="微软雅黑"/>
              </a:rPr>
              <a:t>拦截，并刷新页面，得到抓包信息。</a:t>
            </a:r>
          </a:p>
        </p:txBody>
      </p:sp>
      <p:pic>
        <p:nvPicPr>
          <p:cNvPr id="3" name="图片 2">
            <a:extLst>
              <a:ext uri="{FF2B5EF4-FFF2-40B4-BE49-F238E27FC236}">
                <a16:creationId xmlns:a16="http://schemas.microsoft.com/office/drawing/2014/main" id="{3EA3513A-99D3-B182-9E6F-FC199A12E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5600" y="4357002"/>
            <a:ext cx="5537291" cy="2365302"/>
          </a:xfrm>
          <a:prstGeom prst="rect">
            <a:avLst/>
          </a:prstGeom>
        </p:spPr>
      </p:pic>
      <p:pic>
        <p:nvPicPr>
          <p:cNvPr id="8" name="图片 7">
            <a:extLst>
              <a:ext uri="{FF2B5EF4-FFF2-40B4-BE49-F238E27FC236}">
                <a16:creationId xmlns:a16="http://schemas.microsoft.com/office/drawing/2014/main" id="{FB54ED28-89A5-796B-FDA3-259F3B0846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2322" y="337934"/>
            <a:ext cx="3483845" cy="3841162"/>
          </a:xfrm>
          <a:prstGeom prst="rect">
            <a:avLst/>
          </a:prstGeom>
        </p:spPr>
      </p:pic>
    </p:spTree>
    <p:extLst>
      <p:ext uri="{BB962C8B-B14F-4D97-AF65-F5344CB8AC3E}">
        <p14:creationId xmlns:p14="http://schemas.microsoft.com/office/powerpoint/2010/main" val="2761482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951754" y="1386646"/>
            <a:ext cx="8694263" cy="1482714"/>
          </a:xfrm>
          <a:prstGeom prst="rect">
            <a:avLst/>
          </a:prstGeom>
          <a:noFill/>
        </p:spPr>
        <p:txBody>
          <a:bodyPr wrap="square" rtlCol="0">
            <a:spAutoFit/>
          </a:bodyPr>
          <a:lstStyle/>
          <a:p>
            <a:pPr>
              <a:lnSpc>
                <a:spcPct val="130000"/>
              </a:lnSpc>
            </a:pPr>
            <a:r>
              <a:rPr lang="zh-CN" altLang="en-US" sz="2400" dirty="0">
                <a:solidFill>
                  <a:srgbClr val="000000">
                    <a:lumMod val="75000"/>
                    <a:lumOff val="25000"/>
                  </a:srgbClr>
                </a:solidFill>
                <a:latin typeface="Arial"/>
                <a:ea typeface="微软雅黑"/>
              </a:rPr>
              <a:t>可以看到，安全等级为</a:t>
            </a:r>
            <a:r>
              <a:rPr lang="en-US" altLang="zh-CN" sz="2400" dirty="0">
                <a:solidFill>
                  <a:srgbClr val="000000">
                    <a:lumMod val="75000"/>
                    <a:lumOff val="25000"/>
                  </a:srgbClr>
                </a:solidFill>
                <a:latin typeface="Arial"/>
                <a:ea typeface="微软雅黑"/>
              </a:rPr>
              <a:t>low</a:t>
            </a:r>
            <a:r>
              <a:rPr lang="zh-CN" altLang="en-US" sz="2400" dirty="0">
                <a:solidFill>
                  <a:srgbClr val="000000">
                    <a:lumMod val="75000"/>
                    <a:lumOff val="25000"/>
                  </a:srgbClr>
                </a:solidFill>
                <a:latin typeface="Arial"/>
                <a:ea typeface="微软雅黑"/>
              </a:rPr>
              <a:t>的情况下，源码中只对新密码和确认新密码两者进行了比较，如果两者相同则直接更改密码，并无其他安全验证方式。</a:t>
            </a:r>
            <a:endParaRPr lang="en-US" altLang="zh-CN" sz="2400" dirty="0">
              <a:solidFill>
                <a:srgbClr val="000000">
                  <a:lumMod val="75000"/>
                  <a:lumOff val="25000"/>
                </a:srgbClr>
              </a:solidFill>
              <a:latin typeface="Arial"/>
              <a:ea typeface="微软雅黑"/>
            </a:endParaRP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源码分析</a:t>
            </a:r>
          </a:p>
        </p:txBody>
      </p:sp>
      <p:pic>
        <p:nvPicPr>
          <p:cNvPr id="2" name="图片 1">
            <a:extLst>
              <a:ext uri="{FF2B5EF4-FFF2-40B4-BE49-F238E27FC236}">
                <a16:creationId xmlns:a16="http://schemas.microsoft.com/office/drawing/2014/main" id="{D721F1EE-1102-4BBF-406C-EF26A5ADE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947" y="3092824"/>
            <a:ext cx="10721763" cy="3236057"/>
          </a:xfrm>
          <a:prstGeom prst="rect">
            <a:avLst/>
          </a:prstGeom>
        </p:spPr>
      </p:pic>
    </p:spTree>
    <p:extLst>
      <p:ext uri="{BB962C8B-B14F-4D97-AF65-F5344CB8AC3E}">
        <p14:creationId xmlns:p14="http://schemas.microsoft.com/office/powerpoint/2010/main" val="4009358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951754" y="1386646"/>
            <a:ext cx="8694263" cy="1019253"/>
          </a:xfrm>
          <a:prstGeom prst="rect">
            <a:avLst/>
          </a:prstGeom>
          <a:noFill/>
        </p:spPr>
        <p:txBody>
          <a:bodyPr wrap="square" rtlCol="0">
            <a:spAutoFit/>
          </a:bodyPr>
          <a:lstStyle/>
          <a:p>
            <a:pPr>
              <a:lnSpc>
                <a:spcPct val="130000"/>
              </a:lnSpc>
            </a:pPr>
            <a:r>
              <a:rPr lang="zh-CN" altLang="en-US" sz="1600" dirty="0">
                <a:solidFill>
                  <a:srgbClr val="000000">
                    <a:lumMod val="75000"/>
                    <a:lumOff val="25000"/>
                  </a:srgbClr>
                </a:solidFill>
                <a:latin typeface="Arial"/>
                <a:ea typeface="微软雅黑"/>
              </a:rPr>
              <a:t>首先直接比较安全等级为</a:t>
            </a:r>
            <a:r>
              <a:rPr lang="en-US" altLang="zh-CN" sz="1600" dirty="0">
                <a:solidFill>
                  <a:srgbClr val="000000">
                    <a:lumMod val="75000"/>
                    <a:lumOff val="25000"/>
                  </a:srgbClr>
                </a:solidFill>
                <a:latin typeface="Arial"/>
                <a:ea typeface="微软雅黑"/>
              </a:rPr>
              <a:t>medium</a:t>
            </a:r>
            <a:r>
              <a:rPr lang="zh-CN" altLang="en-US" sz="1600" dirty="0">
                <a:solidFill>
                  <a:srgbClr val="000000">
                    <a:lumMod val="75000"/>
                    <a:lumOff val="25000"/>
                  </a:srgbClr>
                </a:solidFill>
                <a:latin typeface="Arial"/>
                <a:ea typeface="微软雅黑"/>
              </a:rPr>
              <a:t>的情况下，</a:t>
            </a:r>
            <a:r>
              <a:rPr lang="en-US" altLang="zh-CN" sz="1600" dirty="0">
                <a:solidFill>
                  <a:srgbClr val="000000">
                    <a:lumMod val="75000"/>
                    <a:lumOff val="25000"/>
                  </a:srgbClr>
                </a:solidFill>
                <a:latin typeface="Arial"/>
                <a:ea typeface="微软雅黑"/>
              </a:rPr>
              <a:t>DVWA</a:t>
            </a:r>
            <a:r>
              <a:rPr lang="zh-CN" altLang="en-US" sz="1600" dirty="0">
                <a:solidFill>
                  <a:srgbClr val="000000">
                    <a:lumMod val="75000"/>
                    <a:lumOff val="25000"/>
                  </a:srgbClr>
                </a:solidFill>
                <a:latin typeface="Arial"/>
                <a:ea typeface="微软雅黑"/>
              </a:rPr>
              <a:t>提供的</a:t>
            </a:r>
            <a:r>
              <a:rPr lang="en-US" altLang="zh-CN" sz="1600" dirty="0">
                <a:solidFill>
                  <a:srgbClr val="000000">
                    <a:lumMod val="75000"/>
                    <a:lumOff val="25000"/>
                  </a:srgbClr>
                </a:solidFill>
                <a:latin typeface="Arial"/>
                <a:ea typeface="微软雅黑"/>
              </a:rPr>
              <a:t>CSRF</a:t>
            </a:r>
            <a:r>
              <a:rPr lang="zh-CN" altLang="en-US" sz="1600" dirty="0">
                <a:solidFill>
                  <a:srgbClr val="000000">
                    <a:lumMod val="75000"/>
                    <a:lumOff val="25000"/>
                  </a:srgbClr>
                </a:solidFill>
                <a:latin typeface="Arial"/>
                <a:ea typeface="微软雅黑"/>
              </a:rPr>
              <a:t>页的源码和先前的区别。</a:t>
            </a:r>
          </a:p>
          <a:p>
            <a:pPr>
              <a:lnSpc>
                <a:spcPct val="130000"/>
              </a:lnSpc>
            </a:pPr>
            <a:r>
              <a:rPr lang="zh-CN" altLang="en-US" sz="1600" dirty="0">
                <a:solidFill>
                  <a:srgbClr val="000000">
                    <a:lumMod val="75000"/>
                    <a:lumOff val="25000"/>
                  </a:srgbClr>
                </a:solidFill>
                <a:latin typeface="Arial"/>
                <a:ea typeface="微软雅黑"/>
              </a:rPr>
              <a:t>可以看到，安全等级为</a:t>
            </a:r>
            <a:r>
              <a:rPr lang="en-US" altLang="zh-CN" sz="1600" dirty="0">
                <a:solidFill>
                  <a:srgbClr val="000000">
                    <a:lumMod val="75000"/>
                    <a:lumOff val="25000"/>
                  </a:srgbClr>
                </a:solidFill>
                <a:latin typeface="Arial"/>
                <a:ea typeface="微软雅黑"/>
              </a:rPr>
              <a:t>medium</a:t>
            </a:r>
            <a:r>
              <a:rPr lang="zh-CN" altLang="en-US" sz="1600" dirty="0">
                <a:solidFill>
                  <a:srgbClr val="000000">
                    <a:lumMod val="75000"/>
                    <a:lumOff val="25000"/>
                  </a:srgbClr>
                </a:solidFill>
                <a:latin typeface="Arial"/>
                <a:ea typeface="微软雅黑"/>
              </a:rPr>
              <a:t>的情况下，源码中添加了对于请求来源的核查。（即“</a:t>
            </a:r>
            <a:r>
              <a:rPr lang="en-US" altLang="zh-CN" sz="1600" dirty="0" err="1">
                <a:solidFill>
                  <a:srgbClr val="000000">
                    <a:lumMod val="75000"/>
                    <a:lumOff val="25000"/>
                  </a:srgbClr>
                </a:solidFill>
                <a:latin typeface="Arial"/>
                <a:ea typeface="微软雅黑"/>
              </a:rPr>
              <a:t>referer</a:t>
            </a:r>
            <a:r>
              <a:rPr lang="zh-CN" altLang="en-US" sz="1600" dirty="0">
                <a:solidFill>
                  <a:srgbClr val="000000">
                    <a:lumMod val="75000"/>
                    <a:lumOff val="25000"/>
                  </a:srgbClr>
                </a:solidFill>
                <a:latin typeface="Arial"/>
                <a:ea typeface="微软雅黑"/>
              </a:rPr>
              <a:t>”）</a:t>
            </a:r>
            <a:endParaRPr lang="en-US" altLang="zh-CN" sz="1600" dirty="0">
              <a:solidFill>
                <a:srgbClr val="000000">
                  <a:lumMod val="75000"/>
                  <a:lumOff val="25000"/>
                </a:srgbClr>
              </a:solidFill>
              <a:latin typeface="Arial"/>
              <a:ea typeface="微软雅黑"/>
            </a:endParaRPr>
          </a:p>
          <a:p>
            <a:pPr>
              <a:lnSpc>
                <a:spcPct val="130000"/>
              </a:lnSpc>
            </a:pPr>
            <a:r>
              <a:rPr lang="zh-CN" altLang="en-US" sz="1600" dirty="0">
                <a:solidFill>
                  <a:srgbClr val="000000">
                    <a:lumMod val="75000"/>
                    <a:lumOff val="25000"/>
                  </a:srgbClr>
                </a:solidFill>
                <a:latin typeface="Arial"/>
                <a:ea typeface="微软雅黑"/>
              </a:rPr>
              <a:t>所以在对安全等级为</a:t>
            </a:r>
            <a:r>
              <a:rPr lang="en-US" altLang="zh-CN" sz="1600" dirty="0">
                <a:solidFill>
                  <a:srgbClr val="000000">
                    <a:lumMod val="75000"/>
                    <a:lumOff val="25000"/>
                  </a:srgbClr>
                </a:solidFill>
                <a:latin typeface="Arial"/>
                <a:ea typeface="微软雅黑"/>
              </a:rPr>
              <a:t>medium</a:t>
            </a:r>
            <a:r>
              <a:rPr lang="zh-CN" altLang="en-US" sz="1600" dirty="0">
                <a:solidFill>
                  <a:srgbClr val="000000">
                    <a:lumMod val="75000"/>
                    <a:lumOff val="25000"/>
                  </a:srgbClr>
                </a:solidFill>
                <a:latin typeface="Arial"/>
                <a:ea typeface="微软雅黑"/>
              </a:rPr>
              <a:t>的靶场进行攻击时，需要伪造</a:t>
            </a:r>
            <a:r>
              <a:rPr lang="en-US" altLang="zh-CN" sz="1600" dirty="0" err="1">
                <a:solidFill>
                  <a:srgbClr val="000000">
                    <a:lumMod val="75000"/>
                    <a:lumOff val="25000"/>
                  </a:srgbClr>
                </a:solidFill>
                <a:latin typeface="Arial"/>
                <a:ea typeface="微软雅黑"/>
              </a:rPr>
              <a:t>url</a:t>
            </a:r>
            <a:r>
              <a:rPr lang="zh-CN" altLang="en-US" sz="1600" dirty="0">
                <a:solidFill>
                  <a:srgbClr val="000000">
                    <a:lumMod val="75000"/>
                    <a:lumOff val="25000"/>
                  </a:srgbClr>
                </a:solidFill>
                <a:latin typeface="Arial"/>
                <a:ea typeface="微软雅黑"/>
              </a:rPr>
              <a:t>，使得网站识别其来源是靶机的</a:t>
            </a:r>
            <a:r>
              <a:rPr lang="en-US" altLang="zh-CN" sz="1600" dirty="0" err="1">
                <a:solidFill>
                  <a:srgbClr val="000000">
                    <a:lumMod val="75000"/>
                    <a:lumOff val="25000"/>
                  </a:srgbClr>
                </a:solidFill>
                <a:latin typeface="Arial"/>
                <a:ea typeface="微软雅黑"/>
              </a:rPr>
              <a:t>ip</a:t>
            </a:r>
            <a:r>
              <a:rPr lang="zh-CN" altLang="en-US" sz="1600" dirty="0">
                <a:solidFill>
                  <a:srgbClr val="000000">
                    <a:lumMod val="75000"/>
                    <a:lumOff val="25000"/>
                  </a:srgbClr>
                </a:solidFill>
                <a:latin typeface="Arial"/>
                <a:ea typeface="微软雅黑"/>
              </a:rPr>
              <a:t>。</a:t>
            </a:r>
            <a:endParaRPr lang="en-US" altLang="zh-CN" sz="1600" dirty="0">
              <a:solidFill>
                <a:srgbClr val="000000">
                  <a:lumMod val="75000"/>
                  <a:lumOff val="25000"/>
                </a:srgbClr>
              </a:solidFill>
              <a:latin typeface="Arial"/>
              <a:ea typeface="微软雅黑"/>
            </a:endParaRP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靶场演示</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安全等级为</a:t>
            </a:r>
            <a:r>
              <a:rPr lang="en-US" altLang="zh-CN" sz="2800" dirty="0">
                <a:latin typeface="微软雅黑" panose="020B0503020204020204" pitchFamily="34" charset="-122"/>
                <a:ea typeface="微软雅黑" panose="020B0503020204020204" pitchFamily="34" charset="-122"/>
              </a:rPr>
              <a:t>medium</a:t>
            </a:r>
            <a:endParaRPr lang="zh-CN" altLang="en-US" sz="28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A843A449-3E52-EE4B-7A65-6934A122B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836" y="2627312"/>
            <a:ext cx="10304980" cy="3833699"/>
          </a:xfrm>
          <a:prstGeom prst="rect">
            <a:avLst/>
          </a:prstGeom>
        </p:spPr>
      </p:pic>
    </p:spTree>
    <p:extLst>
      <p:ext uri="{BB962C8B-B14F-4D97-AF65-F5344CB8AC3E}">
        <p14:creationId xmlns:p14="http://schemas.microsoft.com/office/powerpoint/2010/main" val="2324607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9547A8-D815-4001-8ECB-15F36DEAA2C9}"/>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靶场演示</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安全等级为</a:t>
            </a:r>
            <a:r>
              <a:rPr lang="en-US" altLang="zh-CN" sz="2800" dirty="0">
                <a:latin typeface="微软雅黑" panose="020B0503020204020204" pitchFamily="34" charset="-122"/>
                <a:ea typeface="微软雅黑" panose="020B0503020204020204" pitchFamily="34" charset="-122"/>
              </a:rPr>
              <a:t>medium</a:t>
            </a:r>
            <a:endParaRPr lang="zh-CN" altLang="en-US" sz="28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E2E96786-9A0E-4780-8CA5-E645145FD6D2}"/>
              </a:ext>
            </a:extLst>
          </p:cNvPr>
          <p:cNvSpPr txBox="1"/>
          <p:nvPr/>
        </p:nvSpPr>
        <p:spPr>
          <a:xfrm>
            <a:off x="1951755" y="1730484"/>
            <a:ext cx="3483845" cy="2301336"/>
          </a:xfrm>
          <a:prstGeom prst="rect">
            <a:avLst/>
          </a:prstGeom>
          <a:noFill/>
        </p:spPr>
        <p:txBody>
          <a:bodyPr wrap="square" rtlCol="0">
            <a:spAutoFit/>
          </a:bodyPr>
          <a:lstStyle/>
          <a:p>
            <a:pPr>
              <a:lnSpc>
                <a:spcPct val="130000"/>
              </a:lnSpc>
              <a:spcBef>
                <a:spcPts val="600"/>
              </a:spcBef>
            </a:pPr>
            <a:r>
              <a:rPr lang="zh-CN" altLang="en-US" sz="1600" dirty="0">
                <a:solidFill>
                  <a:srgbClr val="000000">
                    <a:lumMod val="75000"/>
                    <a:lumOff val="25000"/>
                  </a:srgbClr>
                </a:solidFill>
                <a:latin typeface="Arial"/>
                <a:ea typeface="微软雅黑"/>
              </a:rPr>
              <a:t>这个问题的解决方式比较多样，此处展示两种。第一种是，创造一个</a:t>
            </a:r>
            <a:r>
              <a:rPr lang="en-US" altLang="zh-CN" sz="1600" dirty="0">
                <a:solidFill>
                  <a:srgbClr val="000000">
                    <a:lumMod val="75000"/>
                    <a:lumOff val="25000"/>
                  </a:srgbClr>
                </a:solidFill>
                <a:latin typeface="Arial"/>
                <a:ea typeface="微软雅黑"/>
              </a:rPr>
              <a:t>html</a:t>
            </a:r>
            <a:r>
              <a:rPr lang="zh-CN" altLang="en-US" sz="1600" dirty="0">
                <a:solidFill>
                  <a:srgbClr val="000000">
                    <a:lumMod val="75000"/>
                    <a:lumOff val="25000"/>
                  </a:srgbClr>
                </a:solidFill>
                <a:latin typeface="Arial"/>
                <a:ea typeface="微软雅黑"/>
              </a:rPr>
              <a:t>文件，放入一个</a:t>
            </a:r>
            <a:r>
              <a:rPr lang="en-US" altLang="zh-CN" sz="1600" dirty="0">
                <a:solidFill>
                  <a:srgbClr val="000000">
                    <a:lumMod val="75000"/>
                    <a:lumOff val="25000"/>
                  </a:srgbClr>
                </a:solidFill>
                <a:latin typeface="Arial"/>
                <a:ea typeface="微软雅黑"/>
              </a:rPr>
              <a:t>a</a:t>
            </a:r>
            <a:r>
              <a:rPr lang="zh-CN" altLang="en-US" sz="1600" dirty="0">
                <a:solidFill>
                  <a:srgbClr val="000000">
                    <a:lumMod val="75000"/>
                    <a:lumOff val="25000"/>
                  </a:srgbClr>
                </a:solidFill>
                <a:latin typeface="Arial"/>
                <a:ea typeface="微软雅黑"/>
              </a:rPr>
              <a:t>标签，链接是更改密码对应的</a:t>
            </a:r>
            <a:r>
              <a:rPr lang="en-US" altLang="zh-CN" sz="1600" dirty="0" err="1">
                <a:solidFill>
                  <a:srgbClr val="000000">
                    <a:lumMod val="75000"/>
                    <a:lumOff val="25000"/>
                  </a:srgbClr>
                </a:solidFill>
                <a:latin typeface="Arial"/>
                <a:ea typeface="微软雅黑"/>
              </a:rPr>
              <a:t>url</a:t>
            </a:r>
            <a:r>
              <a:rPr lang="zh-CN" altLang="en-US" sz="1600" dirty="0">
                <a:solidFill>
                  <a:srgbClr val="000000">
                    <a:lumMod val="75000"/>
                    <a:lumOff val="25000"/>
                  </a:srgbClr>
                </a:solidFill>
                <a:latin typeface="Arial"/>
                <a:ea typeface="微软雅黑"/>
              </a:rPr>
              <a:t>，并将这个</a:t>
            </a:r>
            <a:r>
              <a:rPr lang="en-US" altLang="zh-CN" sz="1600" dirty="0">
                <a:solidFill>
                  <a:srgbClr val="000000">
                    <a:lumMod val="75000"/>
                    <a:lumOff val="25000"/>
                  </a:srgbClr>
                </a:solidFill>
                <a:latin typeface="Arial"/>
                <a:ea typeface="微软雅黑"/>
              </a:rPr>
              <a:t>html</a:t>
            </a:r>
            <a:r>
              <a:rPr lang="zh-CN" altLang="en-US" sz="1600" dirty="0">
                <a:solidFill>
                  <a:srgbClr val="000000">
                    <a:lumMod val="75000"/>
                    <a:lumOff val="25000"/>
                  </a:srgbClr>
                </a:solidFill>
                <a:latin typeface="Arial"/>
                <a:ea typeface="微软雅黑"/>
              </a:rPr>
              <a:t>文件放入</a:t>
            </a:r>
            <a:r>
              <a:rPr lang="en-US" altLang="zh-CN" sz="1600" dirty="0">
                <a:solidFill>
                  <a:srgbClr val="000000">
                    <a:lumMod val="75000"/>
                    <a:lumOff val="25000"/>
                  </a:srgbClr>
                </a:solidFill>
                <a:latin typeface="Arial"/>
                <a:ea typeface="微软雅黑"/>
              </a:rPr>
              <a:t>DVWA</a:t>
            </a:r>
            <a:r>
              <a:rPr lang="zh-CN" altLang="en-US" sz="1600" dirty="0">
                <a:solidFill>
                  <a:srgbClr val="000000">
                    <a:lumMod val="75000"/>
                    <a:lumOff val="25000"/>
                  </a:srgbClr>
                </a:solidFill>
                <a:latin typeface="Arial"/>
                <a:ea typeface="微软雅黑"/>
              </a:rPr>
              <a:t>的</a:t>
            </a:r>
            <a:r>
              <a:rPr lang="en-US" altLang="zh-CN" sz="1600" dirty="0">
                <a:solidFill>
                  <a:srgbClr val="000000">
                    <a:lumMod val="75000"/>
                    <a:lumOff val="25000"/>
                  </a:srgbClr>
                </a:solidFill>
                <a:latin typeface="Arial"/>
                <a:ea typeface="微软雅黑"/>
              </a:rPr>
              <a:t>CSRF</a:t>
            </a:r>
            <a:r>
              <a:rPr lang="zh-CN" altLang="en-US" sz="1600" dirty="0">
                <a:solidFill>
                  <a:srgbClr val="000000">
                    <a:lumMod val="75000"/>
                    <a:lumOff val="25000"/>
                  </a:srgbClr>
                </a:solidFill>
                <a:latin typeface="Arial"/>
                <a:ea typeface="微软雅黑"/>
              </a:rPr>
              <a:t>对应文件夹。打开</a:t>
            </a:r>
            <a:r>
              <a:rPr lang="en-US" altLang="zh-CN" sz="1600" dirty="0">
                <a:solidFill>
                  <a:srgbClr val="000000">
                    <a:lumMod val="75000"/>
                    <a:lumOff val="25000"/>
                  </a:srgbClr>
                </a:solidFill>
                <a:latin typeface="Arial"/>
                <a:ea typeface="微软雅黑"/>
              </a:rPr>
              <a:t>html</a:t>
            </a:r>
            <a:r>
              <a:rPr lang="zh-CN" altLang="en-US" sz="1600" dirty="0">
                <a:solidFill>
                  <a:srgbClr val="000000">
                    <a:lumMod val="75000"/>
                    <a:lumOff val="25000"/>
                  </a:srgbClr>
                </a:solidFill>
                <a:latin typeface="Arial"/>
                <a:ea typeface="微软雅黑"/>
              </a:rPr>
              <a:t>文件，点击“更改密码”，则会自动跳转到更改密码页，完成更改。</a:t>
            </a:r>
          </a:p>
        </p:txBody>
      </p:sp>
      <p:pic>
        <p:nvPicPr>
          <p:cNvPr id="6" name="图片 5">
            <a:extLst>
              <a:ext uri="{FF2B5EF4-FFF2-40B4-BE49-F238E27FC236}">
                <a16:creationId xmlns:a16="http://schemas.microsoft.com/office/drawing/2014/main" id="{A5032C35-398E-1982-892C-75698F503FA3}"/>
              </a:ext>
            </a:extLst>
          </p:cNvPr>
          <p:cNvPicPr>
            <a:picLocks noChangeAspect="1"/>
          </p:cNvPicPr>
          <p:nvPr/>
        </p:nvPicPr>
        <p:blipFill rotWithShape="1">
          <a:blip r:embed="rId3">
            <a:extLst>
              <a:ext uri="{28A0092B-C50C-407E-A947-70E740481C1C}">
                <a14:useLocalDpi xmlns:a14="http://schemas.microsoft.com/office/drawing/2010/main" val="0"/>
              </a:ext>
            </a:extLst>
          </a:blip>
          <a:srcRect l="25985" t="23432" r="9961" b="59866"/>
          <a:stretch/>
        </p:blipFill>
        <p:spPr>
          <a:xfrm>
            <a:off x="5619964" y="1290912"/>
            <a:ext cx="5865173" cy="1186737"/>
          </a:xfrm>
          <a:prstGeom prst="rect">
            <a:avLst/>
          </a:prstGeom>
        </p:spPr>
      </p:pic>
      <p:pic>
        <p:nvPicPr>
          <p:cNvPr id="8" name="图片 7">
            <a:extLst>
              <a:ext uri="{FF2B5EF4-FFF2-40B4-BE49-F238E27FC236}">
                <a16:creationId xmlns:a16="http://schemas.microsoft.com/office/drawing/2014/main" id="{65C7B688-6921-EFB5-3478-50F952A25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6520" y="2558004"/>
            <a:ext cx="4751810" cy="3914941"/>
          </a:xfrm>
          <a:prstGeom prst="rect">
            <a:avLst/>
          </a:prstGeom>
        </p:spPr>
      </p:pic>
    </p:spTree>
    <p:extLst>
      <p:ext uri="{BB962C8B-B14F-4D97-AF65-F5344CB8AC3E}">
        <p14:creationId xmlns:p14="http://schemas.microsoft.com/office/powerpoint/2010/main" val="3861051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9547A8-D815-4001-8ECB-15F36DEAA2C9}"/>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靶场演示</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安全等级为</a:t>
            </a:r>
            <a:r>
              <a:rPr lang="en-US" altLang="zh-CN" sz="2800" dirty="0">
                <a:latin typeface="微软雅黑" panose="020B0503020204020204" pitchFamily="34" charset="-122"/>
                <a:ea typeface="微软雅黑" panose="020B0503020204020204" pitchFamily="34" charset="-122"/>
              </a:rPr>
              <a:t>medium</a:t>
            </a:r>
            <a:endParaRPr lang="zh-CN" altLang="en-US" sz="28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E2E96786-9A0E-4780-8CA5-E645145FD6D2}"/>
              </a:ext>
            </a:extLst>
          </p:cNvPr>
          <p:cNvSpPr txBox="1"/>
          <p:nvPr/>
        </p:nvSpPr>
        <p:spPr>
          <a:xfrm>
            <a:off x="1951755" y="1730484"/>
            <a:ext cx="3483845" cy="2619692"/>
          </a:xfrm>
          <a:prstGeom prst="rect">
            <a:avLst/>
          </a:prstGeom>
          <a:noFill/>
        </p:spPr>
        <p:txBody>
          <a:bodyPr wrap="square" rtlCol="0">
            <a:spAutoFit/>
          </a:bodyPr>
          <a:lstStyle/>
          <a:p>
            <a:pPr>
              <a:lnSpc>
                <a:spcPct val="130000"/>
              </a:lnSpc>
              <a:spcBef>
                <a:spcPts val="600"/>
              </a:spcBef>
            </a:pPr>
            <a:r>
              <a:rPr lang="zh-CN" altLang="en-US" sz="1600" dirty="0">
                <a:solidFill>
                  <a:srgbClr val="000000">
                    <a:lumMod val="75000"/>
                    <a:lumOff val="25000"/>
                  </a:srgbClr>
                </a:solidFill>
                <a:latin typeface="Arial"/>
                <a:ea typeface="微软雅黑"/>
              </a:rPr>
              <a:t>第二种方式较为简便，我们可以先在正常情况下更改密码，并用</a:t>
            </a:r>
            <a:r>
              <a:rPr lang="en-US" altLang="zh-CN" sz="1600" dirty="0" err="1">
                <a:solidFill>
                  <a:srgbClr val="000000">
                    <a:lumMod val="75000"/>
                    <a:lumOff val="25000"/>
                  </a:srgbClr>
                </a:solidFill>
                <a:latin typeface="Arial"/>
                <a:ea typeface="微软雅黑"/>
              </a:rPr>
              <a:t>burpsuite</a:t>
            </a:r>
            <a:r>
              <a:rPr lang="zh-CN" altLang="en-US" sz="1600" dirty="0">
                <a:solidFill>
                  <a:srgbClr val="000000">
                    <a:lumMod val="75000"/>
                    <a:lumOff val="25000"/>
                  </a:srgbClr>
                </a:solidFill>
                <a:latin typeface="Arial"/>
                <a:ea typeface="微软雅黑"/>
              </a:rPr>
              <a:t>抓包到</a:t>
            </a:r>
            <a:r>
              <a:rPr lang="en-US" altLang="zh-CN" sz="1600" dirty="0" err="1">
                <a:solidFill>
                  <a:srgbClr val="000000">
                    <a:lumMod val="75000"/>
                    <a:lumOff val="25000"/>
                  </a:srgbClr>
                </a:solidFill>
                <a:latin typeface="Arial"/>
                <a:ea typeface="微软雅黑"/>
              </a:rPr>
              <a:t>referer</a:t>
            </a:r>
            <a:r>
              <a:rPr lang="zh-CN" altLang="en-US" sz="1600" dirty="0">
                <a:solidFill>
                  <a:srgbClr val="000000">
                    <a:lumMod val="75000"/>
                    <a:lumOff val="25000"/>
                  </a:srgbClr>
                </a:solidFill>
                <a:latin typeface="Arial"/>
                <a:ea typeface="微软雅黑"/>
              </a:rPr>
              <a:t>。之后，我们打开之前编辑的</a:t>
            </a:r>
            <a:r>
              <a:rPr lang="en-US" altLang="zh-CN" sz="1600" dirty="0">
                <a:solidFill>
                  <a:srgbClr val="000000">
                    <a:lumMod val="75000"/>
                    <a:lumOff val="25000"/>
                  </a:srgbClr>
                </a:solidFill>
                <a:latin typeface="Arial"/>
                <a:ea typeface="微软雅黑"/>
              </a:rPr>
              <a:t>html</a:t>
            </a:r>
            <a:r>
              <a:rPr lang="zh-CN" altLang="en-US" sz="1600" dirty="0">
                <a:solidFill>
                  <a:srgbClr val="000000">
                    <a:lumMod val="75000"/>
                    <a:lumOff val="25000"/>
                  </a:srgbClr>
                </a:solidFill>
                <a:latin typeface="Arial"/>
                <a:ea typeface="微软雅黑"/>
              </a:rPr>
              <a:t>文件，同样用</a:t>
            </a:r>
            <a:r>
              <a:rPr lang="en-US" altLang="zh-CN" sz="1600" dirty="0" err="1">
                <a:solidFill>
                  <a:srgbClr val="000000">
                    <a:lumMod val="75000"/>
                    <a:lumOff val="25000"/>
                  </a:srgbClr>
                </a:solidFill>
                <a:latin typeface="Arial"/>
                <a:ea typeface="微软雅黑"/>
              </a:rPr>
              <a:t>burpsuite</a:t>
            </a:r>
            <a:r>
              <a:rPr lang="zh-CN" altLang="en-US" sz="1600" dirty="0">
                <a:solidFill>
                  <a:srgbClr val="000000">
                    <a:lumMod val="75000"/>
                    <a:lumOff val="25000"/>
                  </a:srgbClr>
                </a:solidFill>
                <a:latin typeface="Arial"/>
                <a:ea typeface="微软雅黑"/>
              </a:rPr>
              <a:t>拦截，但在拦截的包中加入</a:t>
            </a:r>
            <a:r>
              <a:rPr lang="en-US" altLang="zh-CN" sz="1600" dirty="0" err="1">
                <a:solidFill>
                  <a:srgbClr val="000000">
                    <a:lumMod val="75000"/>
                    <a:lumOff val="25000"/>
                  </a:srgbClr>
                </a:solidFill>
                <a:latin typeface="Arial"/>
                <a:ea typeface="微软雅黑"/>
              </a:rPr>
              <a:t>referer</a:t>
            </a:r>
            <a:r>
              <a:rPr lang="zh-CN" altLang="en-US" sz="1600" dirty="0">
                <a:solidFill>
                  <a:srgbClr val="000000">
                    <a:lumMod val="75000"/>
                    <a:lumOff val="25000"/>
                  </a:srgbClr>
                </a:solidFill>
                <a:latin typeface="Arial"/>
                <a:ea typeface="微软雅黑"/>
              </a:rPr>
              <a:t>，再关闭拦截，让包通过，则同样可以跳转到密码更改的结果页，显示更改成功。</a:t>
            </a:r>
          </a:p>
        </p:txBody>
      </p:sp>
      <p:pic>
        <p:nvPicPr>
          <p:cNvPr id="3" name="图片 2">
            <a:extLst>
              <a:ext uri="{FF2B5EF4-FFF2-40B4-BE49-F238E27FC236}">
                <a16:creationId xmlns:a16="http://schemas.microsoft.com/office/drawing/2014/main" id="{9FFA3649-F9CD-51E4-829D-DB497B684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0194" y="1346093"/>
            <a:ext cx="6081085" cy="4417709"/>
          </a:xfrm>
          <a:prstGeom prst="rect">
            <a:avLst/>
          </a:prstGeom>
        </p:spPr>
      </p:pic>
    </p:spTree>
    <p:extLst>
      <p:ext uri="{BB962C8B-B14F-4D97-AF65-F5344CB8AC3E}">
        <p14:creationId xmlns:p14="http://schemas.microsoft.com/office/powerpoint/2010/main" val="18785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951754" y="1386646"/>
            <a:ext cx="8694263" cy="1339341"/>
          </a:xfrm>
          <a:prstGeom prst="rect">
            <a:avLst/>
          </a:prstGeom>
          <a:noFill/>
        </p:spPr>
        <p:txBody>
          <a:bodyPr wrap="square" rtlCol="0">
            <a:spAutoFit/>
          </a:bodyPr>
          <a:lstStyle/>
          <a:p>
            <a:pPr>
              <a:lnSpc>
                <a:spcPct val="130000"/>
              </a:lnSpc>
            </a:pPr>
            <a:r>
              <a:rPr lang="zh-CN" altLang="en-US" sz="1600" dirty="0">
                <a:solidFill>
                  <a:srgbClr val="000000">
                    <a:lumMod val="75000"/>
                    <a:lumOff val="25000"/>
                  </a:srgbClr>
                </a:solidFill>
                <a:latin typeface="Arial"/>
                <a:ea typeface="微软雅黑"/>
              </a:rPr>
              <a:t>比较安全等级为</a:t>
            </a:r>
            <a:r>
              <a:rPr lang="en-US" altLang="zh-CN" sz="1600" dirty="0">
                <a:solidFill>
                  <a:srgbClr val="000000">
                    <a:lumMod val="75000"/>
                    <a:lumOff val="25000"/>
                  </a:srgbClr>
                </a:solidFill>
                <a:latin typeface="Arial"/>
                <a:ea typeface="微软雅黑"/>
              </a:rPr>
              <a:t>high</a:t>
            </a:r>
            <a:r>
              <a:rPr lang="zh-CN" altLang="en-US" sz="1600" dirty="0">
                <a:solidFill>
                  <a:srgbClr val="000000">
                    <a:lumMod val="75000"/>
                    <a:lumOff val="25000"/>
                  </a:srgbClr>
                </a:solidFill>
                <a:latin typeface="Arial"/>
                <a:ea typeface="微软雅黑"/>
              </a:rPr>
              <a:t>的情况下，</a:t>
            </a:r>
            <a:r>
              <a:rPr lang="en-US" altLang="zh-CN" sz="1600" dirty="0">
                <a:solidFill>
                  <a:srgbClr val="000000">
                    <a:lumMod val="75000"/>
                    <a:lumOff val="25000"/>
                  </a:srgbClr>
                </a:solidFill>
                <a:latin typeface="Arial"/>
                <a:ea typeface="微软雅黑"/>
              </a:rPr>
              <a:t>DVWA</a:t>
            </a:r>
            <a:r>
              <a:rPr lang="zh-CN" altLang="en-US" sz="1600" dirty="0">
                <a:solidFill>
                  <a:srgbClr val="000000">
                    <a:lumMod val="75000"/>
                    <a:lumOff val="25000"/>
                  </a:srgbClr>
                </a:solidFill>
                <a:latin typeface="Arial"/>
                <a:ea typeface="微软雅黑"/>
              </a:rPr>
              <a:t>提供的</a:t>
            </a:r>
            <a:r>
              <a:rPr lang="en-US" altLang="zh-CN" sz="1600" dirty="0">
                <a:solidFill>
                  <a:srgbClr val="000000">
                    <a:lumMod val="75000"/>
                    <a:lumOff val="25000"/>
                  </a:srgbClr>
                </a:solidFill>
                <a:latin typeface="Arial"/>
                <a:ea typeface="微软雅黑"/>
              </a:rPr>
              <a:t>CSRF</a:t>
            </a:r>
            <a:r>
              <a:rPr lang="zh-CN" altLang="en-US" sz="1600" dirty="0">
                <a:solidFill>
                  <a:srgbClr val="000000">
                    <a:lumMod val="75000"/>
                    <a:lumOff val="25000"/>
                  </a:srgbClr>
                </a:solidFill>
                <a:latin typeface="Arial"/>
                <a:ea typeface="微软雅黑"/>
              </a:rPr>
              <a:t>页的源码和先前的区别。不难看出，这种情况下加入了对用户</a:t>
            </a:r>
            <a:r>
              <a:rPr lang="en-US" altLang="zh-CN" sz="1600" dirty="0">
                <a:solidFill>
                  <a:srgbClr val="000000">
                    <a:lumMod val="75000"/>
                    <a:lumOff val="25000"/>
                  </a:srgbClr>
                </a:solidFill>
                <a:latin typeface="Arial"/>
                <a:ea typeface="微软雅黑"/>
              </a:rPr>
              <a:t>token</a:t>
            </a:r>
            <a:r>
              <a:rPr lang="zh-CN" altLang="en-US" sz="1600" dirty="0">
                <a:solidFill>
                  <a:srgbClr val="000000">
                    <a:lumMod val="75000"/>
                    <a:lumOff val="25000"/>
                  </a:srgbClr>
                </a:solidFill>
                <a:latin typeface="Arial"/>
                <a:ea typeface="微软雅黑"/>
              </a:rPr>
              <a:t>的验证，如果仍用之前的方法更改密码，会出现“</a:t>
            </a:r>
            <a:r>
              <a:rPr lang="en-US" altLang="zh-CN" sz="1600" dirty="0">
                <a:solidFill>
                  <a:srgbClr val="000000">
                    <a:lumMod val="75000"/>
                    <a:lumOff val="25000"/>
                  </a:srgbClr>
                </a:solidFill>
                <a:latin typeface="Arial"/>
                <a:ea typeface="微软雅黑"/>
              </a:rPr>
              <a:t>CSRF token is incorrect</a:t>
            </a:r>
            <a:r>
              <a:rPr lang="zh-CN" altLang="en-US" sz="1600" dirty="0">
                <a:solidFill>
                  <a:srgbClr val="000000">
                    <a:lumMod val="75000"/>
                    <a:lumOff val="25000"/>
                  </a:srgbClr>
                </a:solidFill>
                <a:latin typeface="Arial"/>
                <a:ea typeface="微软雅黑"/>
              </a:rPr>
              <a:t>”的提示。</a:t>
            </a:r>
          </a:p>
          <a:p>
            <a:pPr>
              <a:lnSpc>
                <a:spcPct val="130000"/>
              </a:lnSpc>
            </a:pPr>
            <a:endParaRPr lang="en-US" altLang="zh-CN" sz="1600" dirty="0">
              <a:solidFill>
                <a:srgbClr val="000000">
                  <a:lumMod val="75000"/>
                  <a:lumOff val="25000"/>
                </a:srgbClr>
              </a:solidFill>
              <a:latin typeface="Arial"/>
              <a:ea typeface="微软雅黑"/>
            </a:endParaRP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靶场演示</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安全等级为</a:t>
            </a:r>
            <a:r>
              <a:rPr lang="en-US" altLang="zh-CN" sz="2800" dirty="0">
                <a:latin typeface="微软雅黑" panose="020B0503020204020204" pitchFamily="34" charset="-122"/>
                <a:ea typeface="微软雅黑" panose="020B0503020204020204" pitchFamily="34" charset="-122"/>
              </a:rPr>
              <a:t>high</a:t>
            </a:r>
            <a:endParaRPr lang="zh-CN" altLang="en-US" sz="28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AA48B86-04CD-24ED-77D3-9ADC16726BE6}"/>
              </a:ext>
            </a:extLst>
          </p:cNvPr>
          <p:cNvPicPr>
            <a:picLocks noChangeAspect="1"/>
          </p:cNvPicPr>
          <p:nvPr/>
        </p:nvPicPr>
        <p:blipFill rotWithShape="1">
          <a:blip r:embed="rId3">
            <a:extLst>
              <a:ext uri="{28A0092B-C50C-407E-A947-70E740481C1C}">
                <a14:useLocalDpi xmlns:a14="http://schemas.microsoft.com/office/drawing/2010/main" val="0"/>
              </a:ext>
            </a:extLst>
          </a:blip>
          <a:srcRect t="50440" r="-3511"/>
          <a:stretch/>
        </p:blipFill>
        <p:spPr>
          <a:xfrm>
            <a:off x="1388810" y="2599363"/>
            <a:ext cx="9414379" cy="3637051"/>
          </a:xfrm>
          <a:prstGeom prst="rect">
            <a:avLst/>
          </a:prstGeom>
        </p:spPr>
      </p:pic>
    </p:spTree>
    <p:extLst>
      <p:ext uri="{BB962C8B-B14F-4D97-AF65-F5344CB8AC3E}">
        <p14:creationId xmlns:p14="http://schemas.microsoft.com/office/powerpoint/2010/main" val="2035394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9547A8-D815-4001-8ECB-15F36DEAA2C9}"/>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靶场演示</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安全等级为</a:t>
            </a:r>
            <a:r>
              <a:rPr lang="en-US" altLang="zh-CN" sz="2800" dirty="0">
                <a:latin typeface="微软雅黑" panose="020B0503020204020204" pitchFamily="34" charset="-122"/>
                <a:ea typeface="微软雅黑" panose="020B0503020204020204" pitchFamily="34" charset="-122"/>
              </a:rPr>
              <a:t>high</a:t>
            </a:r>
          </a:p>
        </p:txBody>
      </p:sp>
      <p:sp>
        <p:nvSpPr>
          <p:cNvPr id="14" name="文本框 13">
            <a:extLst>
              <a:ext uri="{FF2B5EF4-FFF2-40B4-BE49-F238E27FC236}">
                <a16:creationId xmlns:a16="http://schemas.microsoft.com/office/drawing/2014/main" id="{E2E96786-9A0E-4780-8CA5-E645145FD6D2}"/>
              </a:ext>
            </a:extLst>
          </p:cNvPr>
          <p:cNvSpPr txBox="1"/>
          <p:nvPr/>
        </p:nvSpPr>
        <p:spPr>
          <a:xfrm>
            <a:off x="1485901" y="1730484"/>
            <a:ext cx="4111836" cy="2621423"/>
          </a:xfrm>
          <a:prstGeom prst="rect">
            <a:avLst/>
          </a:prstGeom>
          <a:noFill/>
        </p:spPr>
        <p:txBody>
          <a:bodyPr wrap="square" rtlCol="0">
            <a:spAutoFit/>
          </a:bodyPr>
          <a:lstStyle/>
          <a:p>
            <a:pPr>
              <a:lnSpc>
                <a:spcPct val="130000"/>
              </a:lnSpc>
              <a:spcBef>
                <a:spcPts val="600"/>
              </a:spcBef>
            </a:pPr>
            <a:r>
              <a:rPr lang="zh-CN" altLang="en-US" sz="1600" dirty="0">
                <a:solidFill>
                  <a:srgbClr val="000000">
                    <a:lumMod val="75000"/>
                    <a:lumOff val="25000"/>
                  </a:srgbClr>
                </a:solidFill>
                <a:latin typeface="Arial"/>
                <a:ea typeface="微软雅黑"/>
              </a:rPr>
              <a:t>我们可以利用</a:t>
            </a:r>
            <a:r>
              <a:rPr lang="en-US" altLang="zh-CN" sz="1600" dirty="0" err="1">
                <a:solidFill>
                  <a:srgbClr val="000000">
                    <a:lumMod val="75000"/>
                    <a:lumOff val="25000"/>
                  </a:srgbClr>
                </a:solidFill>
                <a:latin typeface="Arial"/>
                <a:ea typeface="微软雅黑"/>
              </a:rPr>
              <a:t>xss</a:t>
            </a:r>
            <a:r>
              <a:rPr lang="zh-CN" altLang="en-US" sz="1600" dirty="0">
                <a:solidFill>
                  <a:srgbClr val="000000">
                    <a:lumMod val="75000"/>
                    <a:lumOff val="25000"/>
                  </a:srgbClr>
                </a:solidFill>
                <a:latin typeface="Arial"/>
                <a:ea typeface="微软雅黑"/>
              </a:rPr>
              <a:t>的存储型漏洞，获得</a:t>
            </a:r>
            <a:r>
              <a:rPr lang="en-US" altLang="zh-CN" sz="1600" dirty="0">
                <a:solidFill>
                  <a:srgbClr val="000000">
                    <a:lumMod val="75000"/>
                    <a:lumOff val="25000"/>
                  </a:srgbClr>
                </a:solidFill>
                <a:latin typeface="Arial"/>
                <a:ea typeface="微软雅黑"/>
              </a:rPr>
              <a:t>token</a:t>
            </a:r>
            <a:r>
              <a:rPr lang="zh-CN" altLang="en-US" sz="1600" dirty="0">
                <a:solidFill>
                  <a:srgbClr val="000000">
                    <a:lumMod val="75000"/>
                    <a:lumOff val="25000"/>
                  </a:srgbClr>
                </a:solidFill>
                <a:latin typeface="Arial"/>
                <a:ea typeface="微软雅黑"/>
              </a:rPr>
              <a:t>，并将</a:t>
            </a:r>
            <a:r>
              <a:rPr lang="en-US" altLang="zh-CN" sz="1600" dirty="0">
                <a:solidFill>
                  <a:srgbClr val="000000">
                    <a:lumMod val="75000"/>
                    <a:lumOff val="25000"/>
                  </a:srgbClr>
                </a:solidFill>
                <a:latin typeface="Arial"/>
                <a:ea typeface="微软雅黑"/>
              </a:rPr>
              <a:t>token</a:t>
            </a:r>
            <a:r>
              <a:rPr lang="zh-CN" altLang="en-US" sz="1600" dirty="0">
                <a:solidFill>
                  <a:srgbClr val="000000">
                    <a:lumMod val="75000"/>
                    <a:lumOff val="25000"/>
                  </a:srgbClr>
                </a:solidFill>
                <a:latin typeface="Arial"/>
                <a:ea typeface="微软雅黑"/>
              </a:rPr>
              <a:t>加入拦截</a:t>
            </a:r>
            <a:r>
              <a:rPr lang="en-US" altLang="zh-CN" sz="1600" dirty="0">
                <a:solidFill>
                  <a:srgbClr val="000000">
                    <a:lumMod val="75000"/>
                    <a:lumOff val="25000"/>
                  </a:srgbClr>
                </a:solidFill>
                <a:latin typeface="Arial"/>
                <a:ea typeface="微软雅黑"/>
              </a:rPr>
              <a:t>html</a:t>
            </a:r>
            <a:r>
              <a:rPr lang="zh-CN" altLang="en-US" sz="1600" dirty="0">
                <a:solidFill>
                  <a:srgbClr val="000000">
                    <a:lumMod val="75000"/>
                    <a:lumOff val="25000"/>
                  </a:srgbClr>
                </a:solidFill>
                <a:latin typeface="Arial"/>
                <a:ea typeface="微软雅黑"/>
              </a:rPr>
              <a:t>所得的包中，从而更改密码。</a:t>
            </a:r>
            <a:r>
              <a:rPr lang="en-US" altLang="zh-CN" sz="1600" dirty="0" err="1">
                <a:solidFill>
                  <a:srgbClr val="000000">
                    <a:lumMod val="75000"/>
                    <a:lumOff val="25000"/>
                  </a:srgbClr>
                </a:solidFill>
                <a:latin typeface="Arial"/>
                <a:ea typeface="微软雅黑"/>
              </a:rPr>
              <a:t>xss</a:t>
            </a:r>
            <a:r>
              <a:rPr lang="zh-CN" altLang="en-US" sz="1600" dirty="0">
                <a:solidFill>
                  <a:srgbClr val="000000">
                    <a:lumMod val="75000"/>
                    <a:lumOff val="25000"/>
                  </a:srgbClr>
                </a:solidFill>
                <a:latin typeface="Arial"/>
                <a:ea typeface="微软雅黑"/>
              </a:rPr>
              <a:t>的存储型漏洞利用方式可以是更改浏览器源码中</a:t>
            </a:r>
            <a:r>
              <a:rPr lang="en-US" altLang="zh-CN" sz="1600" dirty="0">
                <a:solidFill>
                  <a:srgbClr val="000000">
                    <a:lumMod val="75000"/>
                    <a:lumOff val="25000"/>
                  </a:srgbClr>
                </a:solidFill>
                <a:latin typeface="Arial"/>
                <a:ea typeface="微软雅黑"/>
              </a:rPr>
              <a:t>name</a:t>
            </a:r>
            <a:r>
              <a:rPr lang="zh-CN" altLang="en-US" sz="1600" dirty="0">
                <a:solidFill>
                  <a:srgbClr val="000000">
                    <a:lumMod val="75000"/>
                    <a:lumOff val="25000"/>
                  </a:srgbClr>
                </a:solidFill>
                <a:latin typeface="Arial"/>
                <a:ea typeface="微软雅黑"/>
              </a:rPr>
              <a:t>框架下的</a:t>
            </a:r>
            <a:r>
              <a:rPr lang="en-US" altLang="zh-CN" sz="1600" dirty="0">
                <a:solidFill>
                  <a:srgbClr val="000000">
                    <a:lumMod val="75000"/>
                    <a:lumOff val="25000"/>
                  </a:srgbClr>
                </a:solidFill>
                <a:latin typeface="Arial"/>
                <a:ea typeface="微软雅黑"/>
              </a:rPr>
              <a:t>size</a:t>
            </a:r>
            <a:r>
              <a:rPr lang="zh-CN" altLang="en-US" sz="1600" dirty="0">
                <a:solidFill>
                  <a:srgbClr val="000000">
                    <a:lumMod val="75000"/>
                    <a:lumOff val="25000"/>
                  </a:srgbClr>
                </a:solidFill>
                <a:latin typeface="Arial"/>
                <a:ea typeface="微软雅黑"/>
              </a:rPr>
              <a:t>和</a:t>
            </a:r>
            <a:r>
              <a:rPr lang="en-US" altLang="zh-CN" sz="1600" dirty="0" err="1">
                <a:solidFill>
                  <a:srgbClr val="000000">
                    <a:lumMod val="75000"/>
                    <a:lumOff val="25000"/>
                  </a:srgbClr>
                </a:solidFill>
                <a:latin typeface="Arial"/>
                <a:ea typeface="微软雅黑"/>
              </a:rPr>
              <a:t>maxlegth</a:t>
            </a:r>
            <a:r>
              <a:rPr lang="zh-CN" altLang="en-US" sz="1600" dirty="0">
                <a:solidFill>
                  <a:srgbClr val="000000">
                    <a:lumMod val="75000"/>
                    <a:lumOff val="25000"/>
                  </a:srgbClr>
                </a:solidFill>
                <a:latin typeface="Arial"/>
                <a:ea typeface="微软雅黑"/>
              </a:rPr>
              <a:t>值，从而在</a:t>
            </a:r>
            <a:r>
              <a:rPr lang="en-US" altLang="zh-CN" sz="1600" dirty="0">
                <a:solidFill>
                  <a:srgbClr val="000000">
                    <a:lumMod val="75000"/>
                    <a:lumOff val="25000"/>
                  </a:srgbClr>
                </a:solidFill>
                <a:latin typeface="Arial"/>
                <a:ea typeface="微软雅黑"/>
              </a:rPr>
              <a:t>name</a:t>
            </a:r>
            <a:r>
              <a:rPr lang="zh-CN" altLang="en-US" sz="1600" dirty="0">
                <a:solidFill>
                  <a:srgbClr val="000000">
                    <a:lumMod val="75000"/>
                    <a:lumOff val="25000"/>
                  </a:srgbClr>
                </a:solidFill>
                <a:latin typeface="Arial"/>
                <a:ea typeface="微软雅黑"/>
              </a:rPr>
              <a:t>框中输入类似</a:t>
            </a:r>
            <a:r>
              <a:rPr lang="en-US" altLang="zh-CN" sz="1600" dirty="0">
                <a:solidFill>
                  <a:srgbClr val="000000">
                    <a:lumMod val="75000"/>
                    <a:lumOff val="25000"/>
                  </a:srgbClr>
                </a:solidFill>
                <a:latin typeface="Arial"/>
                <a:ea typeface="微软雅黑"/>
              </a:rPr>
              <a:t>&lt;·</a:t>
            </a:r>
            <a:r>
              <a:rPr lang="en-US" altLang="zh-CN" sz="1600" dirty="0" err="1">
                <a:solidFill>
                  <a:srgbClr val="000000">
                    <a:lumMod val="75000"/>
                    <a:lumOff val="25000"/>
                  </a:srgbClr>
                </a:solidFill>
                <a:latin typeface="Arial"/>
                <a:ea typeface="微软雅黑"/>
              </a:rPr>
              <a:t>iframesrc</a:t>
            </a:r>
            <a:r>
              <a:rPr lang="en-US" altLang="zh-CN" sz="1600" dirty="0">
                <a:solidFill>
                  <a:srgbClr val="000000">
                    <a:lumMod val="75000"/>
                    <a:lumOff val="25000"/>
                  </a:srgbClr>
                </a:solidFill>
                <a:latin typeface="Arial"/>
                <a:ea typeface="微软雅黑"/>
              </a:rPr>
              <a:t>=“…/</a:t>
            </a:r>
            <a:r>
              <a:rPr lang="en-US" altLang="zh-CN" sz="1600" dirty="0" err="1">
                <a:solidFill>
                  <a:srgbClr val="000000">
                    <a:lumMod val="75000"/>
                    <a:lumOff val="25000"/>
                  </a:srgbClr>
                </a:solidFill>
                <a:latin typeface="Arial"/>
                <a:ea typeface="微软雅黑"/>
              </a:rPr>
              <a:t>csrf</a:t>
            </a:r>
            <a:r>
              <a:rPr lang="en-US" altLang="zh-CN" sz="1600" dirty="0">
                <a:solidFill>
                  <a:srgbClr val="000000">
                    <a:lumMod val="75000"/>
                    <a:lumOff val="25000"/>
                  </a:srgbClr>
                </a:solidFill>
                <a:latin typeface="Arial"/>
                <a:ea typeface="微软雅黑"/>
              </a:rPr>
              <a:t>”</a:t>
            </a:r>
            <a:r>
              <a:rPr lang="el-GR" altLang="zh-CN" sz="1600" dirty="0">
                <a:solidFill>
                  <a:srgbClr val="000000">
                    <a:lumMod val="75000"/>
                    <a:lumOff val="25000"/>
                  </a:srgbClr>
                </a:solidFill>
                <a:latin typeface="Arial"/>
                <a:ea typeface="微软雅黑"/>
              </a:rPr>
              <a:t>ο</a:t>
            </a:r>
            <a:r>
              <a:rPr lang="en-US" altLang="zh-CN" sz="1600" dirty="0" err="1">
                <a:solidFill>
                  <a:srgbClr val="000000">
                    <a:lumMod val="75000"/>
                    <a:lumOff val="25000"/>
                  </a:srgbClr>
                </a:solidFill>
                <a:latin typeface="Arial"/>
                <a:ea typeface="微软雅黑"/>
              </a:rPr>
              <a:t>nl</a:t>
            </a:r>
            <a:r>
              <a:rPr lang="el-GR" altLang="zh-CN" sz="1600" dirty="0">
                <a:solidFill>
                  <a:srgbClr val="000000">
                    <a:lumMod val="75000"/>
                    <a:lumOff val="25000"/>
                  </a:srgbClr>
                </a:solidFill>
                <a:latin typeface="Arial"/>
                <a:ea typeface="微软雅黑"/>
              </a:rPr>
              <a:t>ο</a:t>
            </a:r>
            <a:r>
              <a:rPr lang="en-US" altLang="zh-CN" sz="1600" dirty="0">
                <a:solidFill>
                  <a:srgbClr val="000000">
                    <a:lumMod val="75000"/>
                    <a:lumOff val="25000"/>
                  </a:srgbClr>
                </a:solidFill>
                <a:latin typeface="Arial"/>
                <a:ea typeface="微软雅黑"/>
              </a:rPr>
              <a:t>ad=alert(frames[0].</a:t>
            </a:r>
            <a:r>
              <a:rPr lang="en-US" altLang="zh-CN" sz="1600" dirty="0" err="1">
                <a:solidFill>
                  <a:srgbClr val="000000">
                    <a:lumMod val="75000"/>
                    <a:lumOff val="25000"/>
                  </a:srgbClr>
                </a:solidFill>
                <a:latin typeface="Arial"/>
                <a:ea typeface="微软雅黑"/>
              </a:rPr>
              <a:t>document.getElementsByName</a:t>
            </a:r>
            <a:r>
              <a:rPr lang="en-US" altLang="zh-CN" sz="1600" dirty="0">
                <a:solidFill>
                  <a:srgbClr val="000000">
                    <a:lumMod val="75000"/>
                    <a:lumOff val="25000"/>
                  </a:srgbClr>
                </a:solidFill>
                <a:latin typeface="Arial"/>
                <a:ea typeface="微软雅黑"/>
              </a:rPr>
              <a:t>(‘</a:t>
            </a:r>
            <a:r>
              <a:rPr lang="en-US" altLang="zh-CN" sz="1600" dirty="0" err="1">
                <a:solidFill>
                  <a:srgbClr val="000000">
                    <a:lumMod val="75000"/>
                    <a:lumOff val="25000"/>
                  </a:srgbClr>
                </a:solidFill>
                <a:latin typeface="Arial"/>
                <a:ea typeface="微软雅黑"/>
              </a:rPr>
              <a:t>user_token</a:t>
            </a:r>
            <a:r>
              <a:rPr lang="en-US" altLang="zh-CN" sz="1600" dirty="0">
                <a:solidFill>
                  <a:srgbClr val="000000">
                    <a:lumMod val="75000"/>
                    <a:lumOff val="25000"/>
                  </a:srgbClr>
                </a:solidFill>
                <a:latin typeface="Arial"/>
                <a:ea typeface="微软雅黑"/>
              </a:rPr>
              <a:t>’)[0].value)&gt;</a:t>
            </a:r>
            <a:r>
              <a:rPr lang="zh-CN" altLang="en-US" sz="1600" dirty="0">
                <a:solidFill>
                  <a:srgbClr val="000000">
                    <a:lumMod val="75000"/>
                    <a:lumOff val="25000"/>
                  </a:srgbClr>
                </a:solidFill>
                <a:latin typeface="Arial"/>
                <a:ea typeface="微软雅黑"/>
              </a:rPr>
              <a:t>的构造代码，使网页反馈</a:t>
            </a:r>
            <a:r>
              <a:rPr lang="en-US" altLang="zh-CN" sz="1600" dirty="0">
                <a:solidFill>
                  <a:srgbClr val="000000">
                    <a:lumMod val="75000"/>
                    <a:lumOff val="25000"/>
                  </a:srgbClr>
                </a:solidFill>
                <a:latin typeface="Arial"/>
                <a:ea typeface="微软雅黑"/>
              </a:rPr>
              <a:t>token</a:t>
            </a:r>
            <a:r>
              <a:rPr lang="zh-CN" altLang="en-US" sz="1600" dirty="0">
                <a:solidFill>
                  <a:srgbClr val="000000">
                    <a:lumMod val="75000"/>
                    <a:lumOff val="25000"/>
                  </a:srgbClr>
                </a:solidFill>
                <a:latin typeface="Arial"/>
                <a:ea typeface="微软雅黑"/>
              </a:rPr>
              <a:t>。</a:t>
            </a:r>
          </a:p>
        </p:txBody>
      </p:sp>
      <p:pic>
        <p:nvPicPr>
          <p:cNvPr id="4" name="图片 3">
            <a:extLst>
              <a:ext uri="{FF2B5EF4-FFF2-40B4-BE49-F238E27FC236}">
                <a16:creationId xmlns:a16="http://schemas.microsoft.com/office/drawing/2014/main" id="{FFAEF5BF-BFD6-E541-027A-42C0D0CD1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554" y="1047964"/>
            <a:ext cx="6223770" cy="4623371"/>
          </a:xfrm>
          <a:prstGeom prst="rect">
            <a:avLst/>
          </a:prstGeom>
        </p:spPr>
      </p:pic>
    </p:spTree>
    <p:extLst>
      <p:ext uri="{BB962C8B-B14F-4D97-AF65-F5344CB8AC3E}">
        <p14:creationId xmlns:p14="http://schemas.microsoft.com/office/powerpoint/2010/main" val="2532265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9547A8-D815-4001-8ECB-15F36DEAA2C9}"/>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靶场演示</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安全等级为</a:t>
            </a:r>
            <a:r>
              <a:rPr lang="en-US" altLang="zh-CN" sz="2800" dirty="0">
                <a:latin typeface="微软雅黑" panose="020B0503020204020204" pitchFamily="34" charset="-122"/>
                <a:ea typeface="微软雅黑" panose="020B0503020204020204" pitchFamily="34" charset="-122"/>
              </a:rPr>
              <a:t>high</a:t>
            </a:r>
            <a:endParaRPr lang="zh-CN" altLang="en-US" sz="28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E2E96786-9A0E-4780-8CA5-E645145FD6D2}"/>
              </a:ext>
            </a:extLst>
          </p:cNvPr>
          <p:cNvSpPr txBox="1"/>
          <p:nvPr/>
        </p:nvSpPr>
        <p:spPr>
          <a:xfrm>
            <a:off x="1694329" y="1730484"/>
            <a:ext cx="3741271" cy="3259867"/>
          </a:xfrm>
          <a:prstGeom prst="rect">
            <a:avLst/>
          </a:prstGeom>
          <a:noFill/>
        </p:spPr>
        <p:txBody>
          <a:bodyPr wrap="square" rtlCol="0">
            <a:spAutoFit/>
          </a:bodyPr>
          <a:lstStyle/>
          <a:p>
            <a:pPr>
              <a:lnSpc>
                <a:spcPct val="130000"/>
              </a:lnSpc>
              <a:spcBef>
                <a:spcPts val="600"/>
              </a:spcBef>
            </a:pPr>
            <a:r>
              <a:rPr lang="zh-CN" altLang="en-US" sz="1600" dirty="0">
                <a:solidFill>
                  <a:srgbClr val="000000">
                    <a:lumMod val="75000"/>
                    <a:lumOff val="25000"/>
                  </a:srgbClr>
                </a:solidFill>
                <a:latin typeface="Arial"/>
                <a:ea typeface="微软雅黑"/>
              </a:rPr>
              <a:t>或者，我们可以下载</a:t>
            </a:r>
            <a:r>
              <a:rPr lang="en-US" altLang="zh-CN" sz="1600" dirty="0" err="1">
                <a:solidFill>
                  <a:srgbClr val="000000">
                    <a:lumMod val="75000"/>
                    <a:lumOff val="25000"/>
                  </a:srgbClr>
                </a:solidFill>
                <a:latin typeface="Arial"/>
                <a:ea typeface="微软雅黑"/>
              </a:rPr>
              <a:t>burpsuite</a:t>
            </a:r>
            <a:r>
              <a:rPr lang="zh-CN" altLang="en-US" sz="1600" dirty="0">
                <a:solidFill>
                  <a:srgbClr val="000000">
                    <a:lumMod val="75000"/>
                    <a:lumOff val="25000"/>
                  </a:srgbClr>
                </a:solidFill>
                <a:latin typeface="Arial"/>
                <a:ea typeface="微软雅黑"/>
              </a:rPr>
              <a:t>的</a:t>
            </a:r>
            <a:r>
              <a:rPr lang="en-US" altLang="zh-CN" sz="1600" dirty="0">
                <a:solidFill>
                  <a:srgbClr val="000000">
                    <a:lumMod val="75000"/>
                    <a:lumOff val="25000"/>
                  </a:srgbClr>
                </a:solidFill>
                <a:latin typeface="Arial"/>
                <a:ea typeface="微软雅黑"/>
              </a:rPr>
              <a:t>CSRF token tracker</a:t>
            </a:r>
            <a:r>
              <a:rPr lang="zh-CN" altLang="en-US" sz="1600" dirty="0">
                <a:solidFill>
                  <a:srgbClr val="000000">
                    <a:lumMod val="75000"/>
                    <a:lumOff val="25000"/>
                  </a:srgbClr>
                </a:solidFill>
                <a:latin typeface="Arial"/>
                <a:ea typeface="微软雅黑"/>
              </a:rPr>
              <a:t>，先尝试一次打开</a:t>
            </a:r>
            <a:r>
              <a:rPr lang="en-US" altLang="zh-CN" sz="1600" dirty="0">
                <a:solidFill>
                  <a:srgbClr val="000000">
                    <a:lumMod val="75000"/>
                    <a:lumOff val="25000"/>
                  </a:srgbClr>
                </a:solidFill>
                <a:latin typeface="Arial"/>
                <a:ea typeface="微软雅黑"/>
              </a:rPr>
              <a:t>html</a:t>
            </a:r>
            <a:r>
              <a:rPr lang="zh-CN" altLang="en-US" sz="1600" dirty="0">
                <a:solidFill>
                  <a:srgbClr val="000000">
                    <a:lumMod val="75000"/>
                    <a:lumOff val="25000"/>
                  </a:srgbClr>
                </a:solidFill>
                <a:latin typeface="Arial"/>
                <a:ea typeface="微软雅黑"/>
              </a:rPr>
              <a:t>文件修改密码，并拦截相应的包，发送到</a:t>
            </a:r>
            <a:r>
              <a:rPr lang="en-US" altLang="zh-CN" sz="1600" dirty="0">
                <a:solidFill>
                  <a:srgbClr val="000000">
                    <a:lumMod val="75000"/>
                    <a:lumOff val="25000"/>
                  </a:srgbClr>
                </a:solidFill>
                <a:latin typeface="Arial"/>
                <a:ea typeface="微软雅黑"/>
              </a:rPr>
              <a:t>repeater</a:t>
            </a:r>
            <a:r>
              <a:rPr lang="zh-CN" altLang="en-US" sz="1600" dirty="0">
                <a:solidFill>
                  <a:srgbClr val="000000">
                    <a:lumMod val="75000"/>
                    <a:lumOff val="25000"/>
                  </a:srgbClr>
                </a:solidFill>
                <a:latin typeface="Arial"/>
                <a:ea typeface="微软雅黑"/>
              </a:rPr>
              <a:t>，再重放一次包得到响应，由于响应包和更改密码的请求包</a:t>
            </a:r>
            <a:r>
              <a:rPr lang="en-US" altLang="zh-CN" sz="1600" dirty="0">
                <a:solidFill>
                  <a:srgbClr val="000000">
                    <a:lumMod val="75000"/>
                    <a:lumOff val="25000"/>
                  </a:srgbClr>
                </a:solidFill>
                <a:latin typeface="Arial"/>
                <a:ea typeface="微软雅黑"/>
              </a:rPr>
              <a:t>token</a:t>
            </a:r>
            <a:r>
              <a:rPr lang="zh-CN" altLang="en-US" sz="1600" dirty="0">
                <a:solidFill>
                  <a:srgbClr val="000000">
                    <a:lumMod val="75000"/>
                    <a:lumOff val="25000"/>
                  </a:srgbClr>
                </a:solidFill>
                <a:latin typeface="Arial"/>
                <a:ea typeface="微软雅黑"/>
              </a:rPr>
              <a:t>一致，所以可以用响应的</a:t>
            </a:r>
            <a:r>
              <a:rPr lang="en-US" altLang="zh-CN" sz="1600" dirty="0">
                <a:solidFill>
                  <a:srgbClr val="000000">
                    <a:lumMod val="75000"/>
                    <a:lumOff val="25000"/>
                  </a:srgbClr>
                </a:solidFill>
                <a:latin typeface="Arial"/>
                <a:ea typeface="微软雅黑"/>
              </a:rPr>
              <a:t>token</a:t>
            </a:r>
            <a:r>
              <a:rPr lang="zh-CN" altLang="en-US" sz="1600" dirty="0">
                <a:solidFill>
                  <a:srgbClr val="000000">
                    <a:lumMod val="75000"/>
                    <a:lumOff val="25000"/>
                  </a:srgbClr>
                </a:solidFill>
                <a:latin typeface="Arial"/>
                <a:ea typeface="微软雅黑"/>
              </a:rPr>
              <a:t>粘贴到请求包中，并在</a:t>
            </a:r>
            <a:r>
              <a:rPr lang="en-US" altLang="zh-CN" sz="1600" dirty="0">
                <a:solidFill>
                  <a:srgbClr val="000000">
                    <a:lumMod val="75000"/>
                    <a:lumOff val="25000"/>
                  </a:srgbClr>
                </a:solidFill>
                <a:latin typeface="Arial"/>
                <a:ea typeface="微软雅黑"/>
              </a:rPr>
              <a:t>token tracker</a:t>
            </a:r>
            <a:r>
              <a:rPr lang="zh-CN" altLang="en-US" sz="1600" dirty="0">
                <a:solidFill>
                  <a:srgbClr val="000000">
                    <a:lumMod val="75000"/>
                    <a:lumOff val="25000"/>
                  </a:srgbClr>
                </a:solidFill>
                <a:latin typeface="Arial"/>
                <a:ea typeface="微软雅黑"/>
              </a:rPr>
              <a:t>中新建一条规则，</a:t>
            </a:r>
            <a:r>
              <a:rPr lang="en-US" altLang="zh-CN" sz="1600" dirty="0">
                <a:solidFill>
                  <a:srgbClr val="000000">
                    <a:lumMod val="75000"/>
                    <a:lumOff val="25000"/>
                  </a:srgbClr>
                </a:solidFill>
                <a:latin typeface="Arial"/>
                <a:ea typeface="微软雅黑"/>
              </a:rPr>
              <a:t>host=</a:t>
            </a:r>
            <a:r>
              <a:rPr lang="zh-CN" altLang="en-US" sz="1600" dirty="0">
                <a:solidFill>
                  <a:srgbClr val="000000">
                    <a:lumMod val="75000"/>
                    <a:lumOff val="25000"/>
                  </a:srgbClr>
                </a:solidFill>
                <a:latin typeface="Arial"/>
                <a:ea typeface="微软雅黑"/>
              </a:rPr>
              <a:t>靶机</a:t>
            </a:r>
            <a:r>
              <a:rPr lang="en-US" altLang="zh-CN" sz="1600" dirty="0">
                <a:solidFill>
                  <a:srgbClr val="000000">
                    <a:lumMod val="75000"/>
                    <a:lumOff val="25000"/>
                  </a:srgbClr>
                </a:solidFill>
                <a:latin typeface="Arial"/>
                <a:ea typeface="微软雅黑"/>
              </a:rPr>
              <a:t>IP</a:t>
            </a:r>
            <a:r>
              <a:rPr lang="zh-CN" altLang="en-US" sz="1600" dirty="0">
                <a:solidFill>
                  <a:srgbClr val="000000">
                    <a:lumMod val="75000"/>
                    <a:lumOff val="25000"/>
                  </a:srgbClr>
                </a:solidFill>
                <a:latin typeface="Arial"/>
                <a:ea typeface="微软雅黑"/>
              </a:rPr>
              <a:t>，</a:t>
            </a:r>
            <a:r>
              <a:rPr lang="en-US" altLang="zh-CN" sz="1600" dirty="0">
                <a:solidFill>
                  <a:srgbClr val="000000">
                    <a:lumMod val="75000"/>
                    <a:lumOff val="25000"/>
                  </a:srgbClr>
                </a:solidFill>
                <a:latin typeface="Arial"/>
                <a:ea typeface="微软雅黑"/>
              </a:rPr>
              <a:t>name=</a:t>
            </a:r>
            <a:r>
              <a:rPr lang="en-US" altLang="zh-CN" sz="1600" dirty="0" err="1">
                <a:solidFill>
                  <a:srgbClr val="000000">
                    <a:lumMod val="75000"/>
                    <a:lumOff val="25000"/>
                  </a:srgbClr>
                </a:solidFill>
                <a:latin typeface="Arial"/>
                <a:ea typeface="微软雅黑"/>
              </a:rPr>
              <a:t>user_token</a:t>
            </a:r>
            <a:r>
              <a:rPr lang="zh-CN" altLang="en-US" sz="1600" dirty="0">
                <a:solidFill>
                  <a:srgbClr val="000000">
                    <a:lumMod val="75000"/>
                    <a:lumOff val="25000"/>
                  </a:srgbClr>
                </a:solidFill>
                <a:latin typeface="Arial"/>
                <a:ea typeface="微软雅黑"/>
              </a:rPr>
              <a:t>，并勾选规则，最后进行包的重放，也可修改密码。</a:t>
            </a:r>
          </a:p>
        </p:txBody>
      </p:sp>
      <p:pic>
        <p:nvPicPr>
          <p:cNvPr id="4" name="图片 3">
            <a:extLst>
              <a:ext uri="{FF2B5EF4-FFF2-40B4-BE49-F238E27FC236}">
                <a16:creationId xmlns:a16="http://schemas.microsoft.com/office/drawing/2014/main" id="{AFC85E5F-1321-8F22-4E16-0D82FFCB3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196" y="979134"/>
            <a:ext cx="5591499" cy="1681818"/>
          </a:xfrm>
          <a:prstGeom prst="rect">
            <a:avLst/>
          </a:prstGeom>
        </p:spPr>
      </p:pic>
      <p:pic>
        <p:nvPicPr>
          <p:cNvPr id="7" name="图片 6">
            <a:extLst>
              <a:ext uri="{FF2B5EF4-FFF2-40B4-BE49-F238E27FC236}">
                <a16:creationId xmlns:a16="http://schemas.microsoft.com/office/drawing/2014/main" id="{4B803910-C30A-01BC-D418-137822FC92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78932"/>
            <a:ext cx="4921322" cy="3821613"/>
          </a:xfrm>
          <a:prstGeom prst="rect">
            <a:avLst/>
          </a:prstGeom>
        </p:spPr>
      </p:pic>
    </p:spTree>
    <p:extLst>
      <p:ext uri="{BB962C8B-B14F-4D97-AF65-F5344CB8AC3E}">
        <p14:creationId xmlns:p14="http://schemas.microsoft.com/office/powerpoint/2010/main" val="2512846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1">
            <a:extLst>
              <a:ext uri="{FF2B5EF4-FFF2-40B4-BE49-F238E27FC236}">
                <a16:creationId xmlns:a16="http://schemas.microsoft.com/office/drawing/2014/main" id="{BDB6EDAE-2D6A-4C0F-93DC-81A060A36FF4}"/>
              </a:ext>
            </a:extLst>
          </p:cNvPr>
          <p:cNvSpPr txBox="1">
            <a:spLocks/>
          </p:cNvSpPr>
          <p:nvPr/>
        </p:nvSpPr>
        <p:spPr>
          <a:xfrm>
            <a:off x="2023782" y="4800636"/>
            <a:ext cx="8222877" cy="664797"/>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zh-CN" altLang="en-US" sz="4800" b="1" dirty="0">
                <a:solidFill>
                  <a:srgbClr val="BD9F68"/>
                </a:solidFill>
              </a:rPr>
              <a:t>第三章 </a:t>
            </a:r>
            <a:r>
              <a:rPr lang="en-US" altLang="zh-CN" sz="4800" b="1" dirty="0">
                <a:solidFill>
                  <a:srgbClr val="BD9F68"/>
                </a:solidFill>
              </a:rPr>
              <a:t>BURPSUITE</a:t>
            </a:r>
            <a:r>
              <a:rPr lang="zh-CN" altLang="en-US" sz="4800" b="1" dirty="0">
                <a:solidFill>
                  <a:srgbClr val="BD9F68"/>
                </a:solidFill>
              </a:rPr>
              <a:t>漏洞扫描</a:t>
            </a:r>
            <a:endParaRPr lang="en-GB" sz="4800" b="1" dirty="0">
              <a:solidFill>
                <a:srgbClr val="BD9F68"/>
              </a:solidFill>
            </a:endParaRPr>
          </a:p>
        </p:txBody>
      </p:sp>
    </p:spTree>
    <p:extLst>
      <p:ext uri="{BB962C8B-B14F-4D97-AF65-F5344CB8AC3E}">
        <p14:creationId xmlns:p14="http://schemas.microsoft.com/office/powerpoint/2010/main" val="843064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A2D3A704-FAC0-484A-95D5-6F86BD01F63B}"/>
              </a:ext>
            </a:extLst>
          </p:cNvPr>
          <p:cNvGrpSpPr/>
          <p:nvPr/>
        </p:nvGrpSpPr>
        <p:grpSpPr>
          <a:xfrm>
            <a:off x="7460475" y="1892062"/>
            <a:ext cx="2049285" cy="738664"/>
            <a:chOff x="7460475" y="903174"/>
            <a:chExt cx="2049285" cy="738664"/>
          </a:xfrm>
        </p:grpSpPr>
        <p:sp>
          <p:nvSpPr>
            <p:cNvPr id="5" name="文本框 4">
              <a:extLst>
                <a:ext uri="{FF2B5EF4-FFF2-40B4-BE49-F238E27FC236}">
                  <a16:creationId xmlns:a16="http://schemas.microsoft.com/office/drawing/2014/main" id="{FBB53500-12F6-4E33-BD80-D3FD623FE654}"/>
                </a:ext>
              </a:extLst>
            </p:cNvPr>
            <p:cNvSpPr txBox="1"/>
            <p:nvPr/>
          </p:nvSpPr>
          <p:spPr>
            <a:xfrm>
              <a:off x="7460475" y="903174"/>
              <a:ext cx="2049285" cy="400110"/>
            </a:xfrm>
            <a:prstGeom prst="rect">
              <a:avLst/>
            </a:prstGeom>
            <a:noFill/>
          </p:spPr>
          <p:txBody>
            <a:bodyPr wrap="square" rtlCol="0">
              <a:spAutoFit/>
            </a:bodyPr>
            <a:lstStyle/>
            <a:p>
              <a:r>
                <a:rPr lang="zh-CN" altLang="en-US" sz="2000" b="1" dirty="0">
                  <a:solidFill>
                    <a:srgbClr val="063A65"/>
                  </a:solidFill>
                  <a:latin typeface="微软雅黑" panose="020B0503020204020204" pitchFamily="34" charset="-122"/>
                  <a:ea typeface="微软雅黑" panose="020B0503020204020204" pitchFamily="34" charset="-122"/>
                </a:rPr>
                <a:t>第一章 攻击原理</a:t>
              </a:r>
            </a:p>
          </p:txBody>
        </p:sp>
        <p:sp>
          <p:nvSpPr>
            <p:cNvPr id="6" name="文本框 5">
              <a:extLst>
                <a:ext uri="{FF2B5EF4-FFF2-40B4-BE49-F238E27FC236}">
                  <a16:creationId xmlns:a16="http://schemas.microsoft.com/office/drawing/2014/main" id="{80CBE827-4354-404D-AB86-24397DB56436}"/>
                </a:ext>
              </a:extLst>
            </p:cNvPr>
            <p:cNvSpPr txBox="1"/>
            <p:nvPr/>
          </p:nvSpPr>
          <p:spPr>
            <a:xfrm>
              <a:off x="7460475" y="1303284"/>
              <a:ext cx="1378725" cy="338554"/>
            </a:xfrm>
            <a:prstGeom prst="rect">
              <a:avLst/>
            </a:prstGeom>
            <a:noFill/>
          </p:spPr>
          <p:txBody>
            <a:bodyPr wrap="square" rtlCol="0">
              <a:spAutoFit/>
            </a:bodyPr>
            <a:lstStyle/>
            <a:p>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A13D9557-E3D7-4BB0-9206-F019E610200A}"/>
              </a:ext>
            </a:extLst>
          </p:cNvPr>
          <p:cNvGrpSpPr/>
          <p:nvPr/>
        </p:nvGrpSpPr>
        <p:grpSpPr>
          <a:xfrm>
            <a:off x="7460474" y="2805192"/>
            <a:ext cx="3343650" cy="738664"/>
            <a:chOff x="7460475" y="903174"/>
            <a:chExt cx="3343650" cy="738664"/>
          </a:xfrm>
        </p:grpSpPr>
        <p:sp>
          <p:nvSpPr>
            <p:cNvPr id="15" name="文本框 14">
              <a:extLst>
                <a:ext uri="{FF2B5EF4-FFF2-40B4-BE49-F238E27FC236}">
                  <a16:creationId xmlns:a16="http://schemas.microsoft.com/office/drawing/2014/main" id="{EC018A72-E459-4622-9258-BB0EFDC2BCEC}"/>
                </a:ext>
              </a:extLst>
            </p:cNvPr>
            <p:cNvSpPr txBox="1"/>
            <p:nvPr/>
          </p:nvSpPr>
          <p:spPr>
            <a:xfrm>
              <a:off x="7460475" y="903174"/>
              <a:ext cx="3343650" cy="400110"/>
            </a:xfrm>
            <a:prstGeom prst="rect">
              <a:avLst/>
            </a:prstGeom>
            <a:noFill/>
          </p:spPr>
          <p:txBody>
            <a:bodyPr wrap="square" rtlCol="0">
              <a:spAutoFit/>
            </a:bodyPr>
            <a:lstStyle/>
            <a:p>
              <a:r>
                <a:rPr lang="zh-CN" altLang="en-US" sz="2000" b="1" dirty="0">
                  <a:solidFill>
                    <a:srgbClr val="063A65"/>
                  </a:solidFill>
                  <a:latin typeface="微软雅黑" panose="020B0503020204020204" pitchFamily="34" charset="-122"/>
                  <a:ea typeface="微软雅黑" panose="020B0503020204020204" pitchFamily="34" charset="-122"/>
                </a:rPr>
                <a:t>第二章 </a:t>
              </a:r>
              <a:r>
                <a:rPr lang="en-US" altLang="zh-CN" sz="2000" b="1" dirty="0">
                  <a:solidFill>
                    <a:srgbClr val="063A65"/>
                  </a:solidFill>
                  <a:latin typeface="微软雅黑" panose="020B0503020204020204" pitchFamily="34" charset="-122"/>
                  <a:ea typeface="微软雅黑" panose="020B0503020204020204" pitchFamily="34" charset="-122"/>
                </a:rPr>
                <a:t>DVWA</a:t>
              </a:r>
              <a:r>
                <a:rPr lang="zh-CN" altLang="en-US" sz="2000" b="1" dirty="0">
                  <a:solidFill>
                    <a:srgbClr val="063A65"/>
                  </a:solidFill>
                  <a:latin typeface="微软雅黑" panose="020B0503020204020204" pitchFamily="34" charset="-122"/>
                  <a:ea typeface="微软雅黑" panose="020B0503020204020204" pitchFamily="34" charset="-122"/>
                </a:rPr>
                <a:t>靶场演示</a:t>
              </a:r>
            </a:p>
          </p:txBody>
        </p:sp>
        <p:sp>
          <p:nvSpPr>
            <p:cNvPr id="16" name="文本框 15">
              <a:extLst>
                <a:ext uri="{FF2B5EF4-FFF2-40B4-BE49-F238E27FC236}">
                  <a16:creationId xmlns:a16="http://schemas.microsoft.com/office/drawing/2014/main" id="{47DB08A7-9393-4CF2-B9E3-E913BCE69CAF}"/>
                </a:ext>
              </a:extLst>
            </p:cNvPr>
            <p:cNvSpPr txBox="1"/>
            <p:nvPr/>
          </p:nvSpPr>
          <p:spPr>
            <a:xfrm>
              <a:off x="7460475" y="1303284"/>
              <a:ext cx="1378725" cy="338554"/>
            </a:xfrm>
            <a:prstGeom prst="rect">
              <a:avLst/>
            </a:prstGeom>
            <a:noFill/>
          </p:spPr>
          <p:txBody>
            <a:bodyPr wrap="square" rtlCol="0">
              <a:spAutoFit/>
            </a:bodyPr>
            <a:lstStyle/>
            <a:p>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7" name="组合 16">
            <a:extLst>
              <a:ext uri="{FF2B5EF4-FFF2-40B4-BE49-F238E27FC236}">
                <a16:creationId xmlns:a16="http://schemas.microsoft.com/office/drawing/2014/main" id="{AD433409-AE5B-4A07-853D-F4FAF35BEC2D}"/>
              </a:ext>
            </a:extLst>
          </p:cNvPr>
          <p:cNvGrpSpPr/>
          <p:nvPr/>
        </p:nvGrpSpPr>
        <p:grpSpPr>
          <a:xfrm>
            <a:off x="7460475" y="3718322"/>
            <a:ext cx="2608085" cy="738664"/>
            <a:chOff x="7460475" y="903174"/>
            <a:chExt cx="2518027" cy="738664"/>
          </a:xfrm>
        </p:grpSpPr>
        <p:sp>
          <p:nvSpPr>
            <p:cNvPr id="18" name="文本框 17">
              <a:extLst>
                <a:ext uri="{FF2B5EF4-FFF2-40B4-BE49-F238E27FC236}">
                  <a16:creationId xmlns:a16="http://schemas.microsoft.com/office/drawing/2014/main" id="{50F4F233-CBF7-4464-992B-CB2113B68D51}"/>
                </a:ext>
              </a:extLst>
            </p:cNvPr>
            <p:cNvSpPr txBox="1"/>
            <p:nvPr/>
          </p:nvSpPr>
          <p:spPr>
            <a:xfrm>
              <a:off x="7460476" y="903174"/>
              <a:ext cx="2518026" cy="707886"/>
            </a:xfrm>
            <a:prstGeom prst="rect">
              <a:avLst/>
            </a:prstGeom>
            <a:noFill/>
          </p:spPr>
          <p:txBody>
            <a:bodyPr wrap="square" rtlCol="0">
              <a:spAutoFit/>
            </a:bodyPr>
            <a:lstStyle/>
            <a:p>
              <a:r>
                <a:rPr lang="zh-CN" altLang="en-US" sz="2000" b="1" dirty="0">
                  <a:solidFill>
                    <a:srgbClr val="063A65"/>
                  </a:solidFill>
                  <a:latin typeface="微软雅黑" panose="020B0503020204020204" pitchFamily="34" charset="-122"/>
                  <a:ea typeface="微软雅黑" panose="020B0503020204020204" pitchFamily="34" charset="-122"/>
                </a:rPr>
                <a:t>第三章 </a:t>
              </a:r>
              <a:r>
                <a:rPr lang="en-US" altLang="zh-CN" sz="2000" b="1" dirty="0">
                  <a:solidFill>
                    <a:srgbClr val="063A65"/>
                  </a:solidFill>
                  <a:latin typeface="微软雅黑" panose="020B0503020204020204" pitchFamily="34" charset="-122"/>
                  <a:ea typeface="微软雅黑" panose="020B0503020204020204" pitchFamily="34" charset="-122"/>
                </a:rPr>
                <a:t>BURPSUITE      	</a:t>
              </a:r>
              <a:r>
                <a:rPr lang="zh-CN" altLang="en-US" sz="2000" b="1" dirty="0">
                  <a:solidFill>
                    <a:srgbClr val="063A65"/>
                  </a:solidFill>
                  <a:latin typeface="微软雅黑" panose="020B0503020204020204" pitchFamily="34" charset="-122"/>
                  <a:ea typeface="微软雅黑" panose="020B0503020204020204" pitchFamily="34" charset="-122"/>
                </a:rPr>
                <a:t>漏洞扫描</a:t>
              </a:r>
            </a:p>
          </p:txBody>
        </p:sp>
        <p:sp>
          <p:nvSpPr>
            <p:cNvPr id="19" name="文本框 18">
              <a:extLst>
                <a:ext uri="{FF2B5EF4-FFF2-40B4-BE49-F238E27FC236}">
                  <a16:creationId xmlns:a16="http://schemas.microsoft.com/office/drawing/2014/main" id="{5A9B2793-FE35-4D78-9C5A-AB1B9973ED0E}"/>
                </a:ext>
              </a:extLst>
            </p:cNvPr>
            <p:cNvSpPr txBox="1"/>
            <p:nvPr/>
          </p:nvSpPr>
          <p:spPr>
            <a:xfrm>
              <a:off x="7460475" y="1303284"/>
              <a:ext cx="1378725" cy="338554"/>
            </a:xfrm>
            <a:prstGeom prst="rect">
              <a:avLst/>
            </a:prstGeom>
            <a:noFill/>
          </p:spPr>
          <p:txBody>
            <a:bodyPr wrap="square" rtlCol="0">
              <a:spAutoFit/>
            </a:bodyPr>
            <a:lstStyle/>
            <a:p>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0" name="组合 19">
            <a:extLst>
              <a:ext uri="{FF2B5EF4-FFF2-40B4-BE49-F238E27FC236}">
                <a16:creationId xmlns:a16="http://schemas.microsoft.com/office/drawing/2014/main" id="{B1250D36-7A4F-4851-A062-41B0110908F9}"/>
              </a:ext>
            </a:extLst>
          </p:cNvPr>
          <p:cNvGrpSpPr/>
          <p:nvPr/>
        </p:nvGrpSpPr>
        <p:grpSpPr>
          <a:xfrm>
            <a:off x="7460473" y="4631452"/>
            <a:ext cx="2358230" cy="738664"/>
            <a:chOff x="7460475" y="903174"/>
            <a:chExt cx="2358230" cy="738664"/>
          </a:xfrm>
        </p:grpSpPr>
        <p:sp>
          <p:nvSpPr>
            <p:cNvPr id="21" name="文本框 20">
              <a:extLst>
                <a:ext uri="{FF2B5EF4-FFF2-40B4-BE49-F238E27FC236}">
                  <a16:creationId xmlns:a16="http://schemas.microsoft.com/office/drawing/2014/main" id="{725AE3ED-2A66-46C1-8FDB-BAE97DE3A44E}"/>
                </a:ext>
              </a:extLst>
            </p:cNvPr>
            <p:cNvSpPr txBox="1"/>
            <p:nvPr/>
          </p:nvSpPr>
          <p:spPr>
            <a:xfrm>
              <a:off x="7460475" y="903174"/>
              <a:ext cx="2358230" cy="400110"/>
            </a:xfrm>
            <a:prstGeom prst="rect">
              <a:avLst/>
            </a:prstGeom>
            <a:noFill/>
          </p:spPr>
          <p:txBody>
            <a:bodyPr wrap="square" rtlCol="0">
              <a:spAutoFit/>
            </a:bodyPr>
            <a:lstStyle/>
            <a:p>
              <a:r>
                <a:rPr lang="zh-CN" altLang="en-US" sz="2000" b="1" dirty="0">
                  <a:solidFill>
                    <a:srgbClr val="063A65"/>
                  </a:solidFill>
                  <a:latin typeface="微软雅黑" panose="020B0503020204020204" pitchFamily="34" charset="-122"/>
                  <a:ea typeface="微软雅黑" panose="020B0503020204020204" pitchFamily="34" charset="-122"/>
                </a:rPr>
                <a:t>第四章 虚拟机演示</a:t>
              </a:r>
            </a:p>
          </p:txBody>
        </p:sp>
        <p:sp>
          <p:nvSpPr>
            <p:cNvPr id="22" name="文本框 21">
              <a:extLst>
                <a:ext uri="{FF2B5EF4-FFF2-40B4-BE49-F238E27FC236}">
                  <a16:creationId xmlns:a16="http://schemas.microsoft.com/office/drawing/2014/main" id="{1F54D55F-FD4A-4D86-802F-870B14F2B6D8}"/>
                </a:ext>
              </a:extLst>
            </p:cNvPr>
            <p:cNvSpPr txBox="1"/>
            <p:nvPr/>
          </p:nvSpPr>
          <p:spPr>
            <a:xfrm>
              <a:off x="7460475" y="1303284"/>
              <a:ext cx="1378725" cy="338554"/>
            </a:xfrm>
            <a:prstGeom prst="rect">
              <a:avLst/>
            </a:prstGeom>
            <a:noFill/>
          </p:spPr>
          <p:txBody>
            <a:bodyPr wrap="square" rtlCol="0">
              <a:spAutoFit/>
            </a:bodyPr>
            <a:lstStyle/>
            <a:p>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90275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951755" y="1386646"/>
            <a:ext cx="8651251" cy="1005147"/>
          </a:xfrm>
          <a:prstGeom prst="rect">
            <a:avLst/>
          </a:prstGeom>
          <a:noFill/>
        </p:spPr>
        <p:txBody>
          <a:bodyPr wrap="square" rtlCol="0">
            <a:spAutoFit/>
          </a:bodyPr>
          <a:lstStyle/>
          <a:p>
            <a:pPr>
              <a:lnSpc>
                <a:spcPct val="130000"/>
              </a:lnSpc>
            </a:pPr>
            <a:r>
              <a:rPr lang="zh-CN" altLang="en-US" sz="2400" dirty="0">
                <a:solidFill>
                  <a:srgbClr val="000000">
                    <a:lumMod val="75000"/>
                    <a:lumOff val="25000"/>
                  </a:srgbClr>
                </a:solidFill>
                <a:latin typeface="Arial"/>
                <a:ea typeface="微软雅黑"/>
              </a:rPr>
              <a:t>利用</a:t>
            </a:r>
            <a:r>
              <a:rPr lang="en-US" altLang="zh-CN" sz="2400" dirty="0">
                <a:solidFill>
                  <a:srgbClr val="000000">
                    <a:lumMod val="75000"/>
                    <a:lumOff val="25000"/>
                  </a:srgbClr>
                </a:solidFill>
                <a:latin typeface="Arial"/>
                <a:ea typeface="微软雅黑"/>
              </a:rPr>
              <a:t>pro</a:t>
            </a:r>
            <a:r>
              <a:rPr lang="zh-CN" altLang="en-US" sz="2400" dirty="0">
                <a:solidFill>
                  <a:srgbClr val="000000">
                    <a:lumMod val="75000"/>
                    <a:lumOff val="25000"/>
                  </a:srgbClr>
                </a:solidFill>
                <a:latin typeface="Arial"/>
                <a:ea typeface="微软雅黑"/>
              </a:rPr>
              <a:t>版的</a:t>
            </a:r>
            <a:r>
              <a:rPr lang="en-US" altLang="zh-CN" sz="2400" dirty="0" err="1">
                <a:solidFill>
                  <a:srgbClr val="000000">
                    <a:lumMod val="75000"/>
                    <a:lumOff val="25000"/>
                  </a:srgbClr>
                </a:solidFill>
                <a:latin typeface="Arial"/>
                <a:ea typeface="微软雅黑"/>
              </a:rPr>
              <a:t>burpsuite</a:t>
            </a:r>
            <a:r>
              <a:rPr lang="zh-CN" altLang="en-US" sz="2400" dirty="0">
                <a:solidFill>
                  <a:srgbClr val="000000">
                    <a:lumMod val="75000"/>
                    <a:lumOff val="25000"/>
                  </a:srgbClr>
                </a:solidFill>
                <a:latin typeface="Arial"/>
                <a:ea typeface="微软雅黑"/>
              </a:rPr>
              <a:t>的</a:t>
            </a:r>
            <a:r>
              <a:rPr lang="en-US" altLang="zh-CN" sz="2400" dirty="0">
                <a:solidFill>
                  <a:srgbClr val="000000">
                    <a:lumMod val="75000"/>
                    <a:lumOff val="25000"/>
                  </a:srgbClr>
                </a:solidFill>
                <a:latin typeface="Arial"/>
                <a:ea typeface="微软雅黑"/>
              </a:rPr>
              <a:t>dashboard</a:t>
            </a:r>
            <a:r>
              <a:rPr lang="zh-CN" altLang="en-US" sz="2400" dirty="0">
                <a:solidFill>
                  <a:srgbClr val="000000">
                    <a:lumMod val="75000"/>
                    <a:lumOff val="25000"/>
                  </a:srgbClr>
                </a:solidFill>
                <a:latin typeface="Arial"/>
                <a:ea typeface="微软雅黑"/>
              </a:rPr>
              <a:t>中的扫描功能，可以自动地对给定的</a:t>
            </a:r>
            <a:r>
              <a:rPr lang="en-US" altLang="zh-CN" sz="2400" dirty="0" err="1">
                <a:solidFill>
                  <a:srgbClr val="000000">
                    <a:lumMod val="75000"/>
                    <a:lumOff val="25000"/>
                  </a:srgbClr>
                </a:solidFill>
                <a:latin typeface="Arial"/>
                <a:ea typeface="微软雅黑"/>
              </a:rPr>
              <a:t>url</a:t>
            </a:r>
            <a:r>
              <a:rPr lang="zh-CN" altLang="en-US" sz="2400" dirty="0">
                <a:solidFill>
                  <a:srgbClr val="000000">
                    <a:lumMod val="75000"/>
                    <a:lumOff val="25000"/>
                  </a:srgbClr>
                </a:solidFill>
                <a:latin typeface="Arial"/>
                <a:ea typeface="微软雅黑"/>
              </a:rPr>
              <a:t>进行漏洞扫描并给出分析。</a:t>
            </a:r>
            <a:endParaRPr lang="en-US" altLang="zh-CN" sz="2400" dirty="0">
              <a:solidFill>
                <a:srgbClr val="000000">
                  <a:lumMod val="75000"/>
                  <a:lumOff val="25000"/>
                </a:srgbClr>
              </a:solidFill>
              <a:latin typeface="Arial"/>
              <a:ea typeface="微软雅黑"/>
            </a:endParaRP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漏洞扫描</a:t>
            </a:r>
          </a:p>
        </p:txBody>
      </p:sp>
      <p:pic>
        <p:nvPicPr>
          <p:cNvPr id="2" name="图片 1">
            <a:extLst>
              <a:ext uri="{FF2B5EF4-FFF2-40B4-BE49-F238E27FC236}">
                <a16:creationId xmlns:a16="http://schemas.microsoft.com/office/drawing/2014/main" id="{61E6BBE1-3D7F-9901-F4B8-6732F3AE30FD}"/>
              </a:ext>
            </a:extLst>
          </p:cNvPr>
          <p:cNvPicPr>
            <a:picLocks noChangeAspect="1"/>
          </p:cNvPicPr>
          <p:nvPr/>
        </p:nvPicPr>
        <p:blipFill>
          <a:blip r:embed="rId3"/>
          <a:stretch>
            <a:fillRect/>
          </a:stretch>
        </p:blipFill>
        <p:spPr>
          <a:xfrm>
            <a:off x="3318282" y="2495053"/>
            <a:ext cx="5555435" cy="2849107"/>
          </a:xfrm>
          <a:prstGeom prst="rect">
            <a:avLst/>
          </a:prstGeom>
        </p:spPr>
      </p:pic>
    </p:spTree>
    <p:extLst>
      <p:ext uri="{BB962C8B-B14F-4D97-AF65-F5344CB8AC3E}">
        <p14:creationId xmlns:p14="http://schemas.microsoft.com/office/powerpoint/2010/main" val="3595572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951754" y="1386646"/>
            <a:ext cx="8694263" cy="525016"/>
          </a:xfrm>
          <a:prstGeom prst="rect">
            <a:avLst/>
          </a:prstGeom>
          <a:noFill/>
        </p:spPr>
        <p:txBody>
          <a:bodyPr wrap="square" rtlCol="0">
            <a:spAutoFit/>
          </a:bodyPr>
          <a:lstStyle/>
          <a:p>
            <a:pPr>
              <a:lnSpc>
                <a:spcPct val="130000"/>
              </a:lnSpc>
            </a:pPr>
            <a:r>
              <a:rPr lang="zh-CN" altLang="en-US" sz="2400" dirty="0">
                <a:solidFill>
                  <a:srgbClr val="000000">
                    <a:lumMod val="75000"/>
                    <a:lumOff val="25000"/>
                  </a:srgbClr>
                </a:solidFill>
                <a:latin typeface="Arial"/>
                <a:ea typeface="微软雅黑"/>
              </a:rPr>
              <a:t>分析的内容包括可能的漏洞、插入点、风险等级以及可靠性等。</a:t>
            </a:r>
            <a:endParaRPr lang="en-US" altLang="zh-CN" sz="2400" dirty="0">
              <a:solidFill>
                <a:srgbClr val="000000">
                  <a:lumMod val="75000"/>
                  <a:lumOff val="25000"/>
                </a:srgbClr>
              </a:solidFill>
              <a:latin typeface="Arial"/>
              <a:ea typeface="微软雅黑"/>
            </a:endParaRP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漏洞扫描</a:t>
            </a:r>
          </a:p>
        </p:txBody>
      </p:sp>
      <p:pic>
        <p:nvPicPr>
          <p:cNvPr id="5" name="图片 4">
            <a:extLst>
              <a:ext uri="{FF2B5EF4-FFF2-40B4-BE49-F238E27FC236}">
                <a16:creationId xmlns:a16="http://schemas.microsoft.com/office/drawing/2014/main" id="{90F13425-79AA-85D1-C047-9A694E0DF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311" y="1990652"/>
            <a:ext cx="7176649" cy="3739588"/>
          </a:xfrm>
          <a:prstGeom prst="rect">
            <a:avLst/>
          </a:prstGeom>
        </p:spPr>
      </p:pic>
    </p:spTree>
    <p:extLst>
      <p:ext uri="{BB962C8B-B14F-4D97-AF65-F5344CB8AC3E}">
        <p14:creationId xmlns:p14="http://schemas.microsoft.com/office/powerpoint/2010/main" val="3163494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951754" y="1386646"/>
            <a:ext cx="6858352" cy="1253164"/>
          </a:xfrm>
          <a:prstGeom prst="rect">
            <a:avLst/>
          </a:prstGeom>
          <a:noFill/>
        </p:spPr>
        <p:txBody>
          <a:bodyPr wrap="square" rtlCol="0">
            <a:spAutoFit/>
          </a:bodyPr>
          <a:lstStyle/>
          <a:p>
            <a:pPr>
              <a:lnSpc>
                <a:spcPct val="130000"/>
              </a:lnSpc>
            </a:pPr>
            <a:r>
              <a:rPr lang="zh-CN" altLang="en-US" sz="2000" dirty="0">
                <a:solidFill>
                  <a:srgbClr val="000000">
                    <a:lumMod val="75000"/>
                    <a:lumOff val="25000"/>
                  </a:srgbClr>
                </a:solidFill>
                <a:latin typeface="Arial"/>
                <a:ea typeface="微软雅黑"/>
              </a:rPr>
              <a:t>对</a:t>
            </a:r>
            <a:r>
              <a:rPr lang="en-US" altLang="zh-CN" sz="2000" dirty="0" err="1">
                <a:solidFill>
                  <a:srgbClr val="000000">
                    <a:lumMod val="75000"/>
                    <a:lumOff val="25000"/>
                  </a:srgbClr>
                </a:solidFill>
                <a:latin typeface="Arial"/>
                <a:ea typeface="微软雅黑"/>
              </a:rPr>
              <a:t>xp</a:t>
            </a:r>
            <a:r>
              <a:rPr lang="zh-CN" altLang="en-US" sz="2000" dirty="0">
                <a:solidFill>
                  <a:srgbClr val="000000">
                    <a:lumMod val="75000"/>
                    <a:lumOff val="25000"/>
                  </a:srgbClr>
                </a:solidFill>
                <a:latin typeface="Arial"/>
                <a:ea typeface="微软雅黑"/>
              </a:rPr>
              <a:t>虚拟机的</a:t>
            </a:r>
            <a:r>
              <a:rPr lang="en-US" altLang="zh-CN" sz="2000" dirty="0">
                <a:solidFill>
                  <a:srgbClr val="000000">
                    <a:lumMod val="75000"/>
                    <a:lumOff val="25000"/>
                  </a:srgbClr>
                </a:solidFill>
                <a:latin typeface="Arial"/>
                <a:ea typeface="微软雅黑"/>
              </a:rPr>
              <a:t>DVWA-</a:t>
            </a:r>
            <a:r>
              <a:rPr lang="en-US" altLang="zh-CN" sz="2000" dirty="0" err="1">
                <a:solidFill>
                  <a:srgbClr val="000000">
                    <a:lumMod val="75000"/>
                    <a:lumOff val="25000"/>
                  </a:srgbClr>
                </a:solidFill>
                <a:latin typeface="Arial"/>
                <a:ea typeface="微软雅黑"/>
              </a:rPr>
              <a:t>csrf</a:t>
            </a:r>
            <a:r>
              <a:rPr lang="zh-CN" altLang="en-US" sz="2000" dirty="0">
                <a:solidFill>
                  <a:srgbClr val="000000">
                    <a:lumMod val="75000"/>
                    <a:lumOff val="25000"/>
                  </a:srgbClr>
                </a:solidFill>
                <a:latin typeface="Arial"/>
                <a:ea typeface="微软雅黑"/>
              </a:rPr>
              <a:t>攻击网页的</a:t>
            </a:r>
            <a:r>
              <a:rPr lang="en-US" altLang="zh-CN" sz="2000" dirty="0" err="1">
                <a:solidFill>
                  <a:srgbClr val="000000">
                    <a:lumMod val="75000"/>
                    <a:lumOff val="25000"/>
                  </a:srgbClr>
                </a:solidFill>
                <a:latin typeface="Arial"/>
                <a:ea typeface="微软雅黑"/>
              </a:rPr>
              <a:t>url</a:t>
            </a:r>
            <a:r>
              <a:rPr lang="zh-CN" altLang="en-US" sz="2000" dirty="0">
                <a:solidFill>
                  <a:srgbClr val="000000">
                    <a:lumMod val="75000"/>
                    <a:lumOff val="25000"/>
                  </a:srgbClr>
                </a:solidFill>
                <a:latin typeface="Arial"/>
                <a:ea typeface="微软雅黑"/>
              </a:rPr>
              <a:t>进行扫描，并更换安全等级分别为</a:t>
            </a:r>
            <a:r>
              <a:rPr lang="en-US" altLang="zh-CN" sz="2000" dirty="0">
                <a:solidFill>
                  <a:srgbClr val="000000">
                    <a:lumMod val="75000"/>
                    <a:lumOff val="25000"/>
                  </a:srgbClr>
                </a:solidFill>
                <a:latin typeface="Arial"/>
                <a:ea typeface="微软雅黑"/>
              </a:rPr>
              <a:t>low</a:t>
            </a:r>
            <a:r>
              <a:rPr lang="zh-CN" altLang="en-US" sz="2000" dirty="0">
                <a:solidFill>
                  <a:srgbClr val="000000">
                    <a:lumMod val="75000"/>
                    <a:lumOff val="25000"/>
                  </a:srgbClr>
                </a:solidFill>
                <a:latin typeface="Arial"/>
                <a:ea typeface="微软雅黑"/>
              </a:rPr>
              <a:t>、</a:t>
            </a:r>
            <a:r>
              <a:rPr lang="en-US" altLang="zh-CN" sz="2000" dirty="0">
                <a:solidFill>
                  <a:srgbClr val="000000">
                    <a:lumMod val="75000"/>
                    <a:lumOff val="25000"/>
                  </a:srgbClr>
                </a:solidFill>
                <a:latin typeface="Arial"/>
                <a:ea typeface="微软雅黑"/>
              </a:rPr>
              <a:t>medium</a:t>
            </a:r>
            <a:r>
              <a:rPr lang="zh-CN" altLang="en-US" sz="2000" dirty="0">
                <a:solidFill>
                  <a:srgbClr val="000000">
                    <a:lumMod val="75000"/>
                    <a:lumOff val="25000"/>
                  </a:srgbClr>
                </a:solidFill>
                <a:latin typeface="Arial"/>
                <a:ea typeface="微软雅黑"/>
              </a:rPr>
              <a:t>、</a:t>
            </a:r>
            <a:r>
              <a:rPr lang="en-US" altLang="zh-CN" sz="2000" dirty="0">
                <a:solidFill>
                  <a:srgbClr val="000000">
                    <a:lumMod val="75000"/>
                    <a:lumOff val="25000"/>
                  </a:srgbClr>
                </a:solidFill>
                <a:latin typeface="Arial"/>
                <a:ea typeface="微软雅黑"/>
              </a:rPr>
              <a:t>high</a:t>
            </a:r>
            <a:r>
              <a:rPr lang="zh-CN" altLang="en-US" sz="2000" dirty="0">
                <a:solidFill>
                  <a:srgbClr val="000000">
                    <a:lumMod val="75000"/>
                    <a:lumOff val="25000"/>
                  </a:srgbClr>
                </a:solidFill>
                <a:latin typeface="Arial"/>
                <a:ea typeface="微软雅黑"/>
              </a:rPr>
              <a:t>、</a:t>
            </a:r>
            <a:r>
              <a:rPr lang="en-US" altLang="zh-CN" sz="2000" dirty="0">
                <a:solidFill>
                  <a:srgbClr val="000000">
                    <a:lumMod val="75000"/>
                    <a:lumOff val="25000"/>
                  </a:srgbClr>
                </a:solidFill>
                <a:latin typeface="Arial"/>
                <a:ea typeface="微软雅黑"/>
              </a:rPr>
              <a:t>impossible</a:t>
            </a:r>
            <a:r>
              <a:rPr lang="zh-CN" altLang="en-US" sz="2000" dirty="0">
                <a:solidFill>
                  <a:srgbClr val="000000">
                    <a:lumMod val="75000"/>
                    <a:lumOff val="25000"/>
                  </a:srgbClr>
                </a:solidFill>
                <a:latin typeface="Arial"/>
                <a:ea typeface="微软雅黑"/>
              </a:rPr>
              <a:t>，都会得到基本相同的漏洞解析结果，如下图。</a:t>
            </a:r>
            <a:endParaRPr lang="en-US" altLang="zh-CN" sz="2000" dirty="0">
              <a:solidFill>
                <a:srgbClr val="000000">
                  <a:lumMod val="75000"/>
                  <a:lumOff val="25000"/>
                </a:srgbClr>
              </a:solidFill>
              <a:latin typeface="Arial"/>
              <a:ea typeface="微软雅黑"/>
            </a:endParaRP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漏洞扫描</a:t>
            </a:r>
          </a:p>
        </p:txBody>
      </p:sp>
      <p:pic>
        <p:nvPicPr>
          <p:cNvPr id="3" name="图片 2">
            <a:extLst>
              <a:ext uri="{FF2B5EF4-FFF2-40B4-BE49-F238E27FC236}">
                <a16:creationId xmlns:a16="http://schemas.microsoft.com/office/drawing/2014/main" id="{B4EE8086-87D4-DD4A-18E2-1E6126A2A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89" y="2639810"/>
            <a:ext cx="9489886" cy="3927759"/>
          </a:xfrm>
          <a:prstGeom prst="rect">
            <a:avLst/>
          </a:prstGeom>
        </p:spPr>
      </p:pic>
    </p:spTree>
    <p:extLst>
      <p:ext uri="{BB962C8B-B14F-4D97-AF65-F5344CB8AC3E}">
        <p14:creationId xmlns:p14="http://schemas.microsoft.com/office/powerpoint/2010/main" val="3932033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951754" y="1386645"/>
            <a:ext cx="2983317" cy="2939779"/>
          </a:xfrm>
          <a:prstGeom prst="rect">
            <a:avLst/>
          </a:prstGeom>
          <a:noFill/>
        </p:spPr>
        <p:txBody>
          <a:bodyPr wrap="square" rtlCol="0">
            <a:spAutoFit/>
          </a:bodyPr>
          <a:lstStyle/>
          <a:p>
            <a:pPr>
              <a:lnSpc>
                <a:spcPct val="130000"/>
              </a:lnSpc>
            </a:pPr>
            <a:r>
              <a:rPr lang="zh-CN" altLang="en-US" sz="1600" dirty="0">
                <a:solidFill>
                  <a:srgbClr val="000000">
                    <a:lumMod val="75000"/>
                    <a:lumOff val="25000"/>
                  </a:srgbClr>
                </a:solidFill>
                <a:latin typeface="Arial"/>
                <a:ea typeface="微软雅黑"/>
              </a:rPr>
              <a:t>对于“问题活动”一栏，可以观察到问题类型中包含“响应中包含的输入值”以及“没有设置</a:t>
            </a:r>
            <a:r>
              <a:rPr lang="en-US" altLang="zh-CN" sz="1600" dirty="0" err="1">
                <a:solidFill>
                  <a:srgbClr val="000000">
                    <a:lumMod val="75000"/>
                    <a:lumOff val="25000"/>
                  </a:srgbClr>
                </a:solidFill>
                <a:latin typeface="Arial"/>
                <a:ea typeface="微软雅黑"/>
              </a:rPr>
              <a:t>HttpOnly</a:t>
            </a:r>
            <a:r>
              <a:rPr lang="zh-CN" altLang="en-US" sz="1600" dirty="0">
                <a:solidFill>
                  <a:srgbClr val="000000">
                    <a:lumMod val="75000"/>
                    <a:lumOff val="25000"/>
                  </a:srgbClr>
                </a:solidFill>
                <a:latin typeface="Arial"/>
                <a:ea typeface="微软雅黑"/>
              </a:rPr>
              <a:t>标志的</a:t>
            </a:r>
            <a:r>
              <a:rPr lang="en-US" altLang="zh-CN" sz="1600" dirty="0">
                <a:solidFill>
                  <a:srgbClr val="000000">
                    <a:lumMod val="75000"/>
                    <a:lumOff val="25000"/>
                  </a:srgbClr>
                </a:solidFill>
                <a:latin typeface="Arial"/>
                <a:ea typeface="微软雅黑"/>
              </a:rPr>
              <a:t>cookie</a:t>
            </a:r>
            <a:r>
              <a:rPr lang="zh-CN" altLang="en-US" sz="1600" dirty="0">
                <a:solidFill>
                  <a:srgbClr val="000000">
                    <a:lumMod val="75000"/>
                    <a:lumOff val="25000"/>
                  </a:srgbClr>
                </a:solidFill>
                <a:latin typeface="Arial"/>
                <a:ea typeface="微软雅黑"/>
              </a:rPr>
              <a:t>”这两项，而这两项也表示</a:t>
            </a:r>
            <a:r>
              <a:rPr lang="en-US" altLang="zh-CN" sz="1600" dirty="0">
                <a:solidFill>
                  <a:srgbClr val="000000">
                    <a:lumMod val="75000"/>
                    <a:lumOff val="25000"/>
                  </a:srgbClr>
                </a:solidFill>
                <a:latin typeface="Arial"/>
                <a:ea typeface="微软雅黑"/>
              </a:rPr>
              <a:t>DVWA</a:t>
            </a:r>
            <a:r>
              <a:rPr lang="zh-CN" altLang="en-US" sz="1600" dirty="0">
                <a:solidFill>
                  <a:srgbClr val="000000">
                    <a:lumMod val="75000"/>
                    <a:lumOff val="25000"/>
                  </a:srgbClr>
                </a:solidFill>
                <a:latin typeface="Arial"/>
                <a:ea typeface="微软雅黑"/>
              </a:rPr>
              <a:t>确实在</a:t>
            </a:r>
            <a:r>
              <a:rPr lang="en-US" altLang="zh-CN" sz="1600" dirty="0" err="1">
                <a:solidFill>
                  <a:srgbClr val="000000">
                    <a:lumMod val="75000"/>
                    <a:lumOff val="25000"/>
                  </a:srgbClr>
                </a:solidFill>
                <a:latin typeface="Arial"/>
                <a:ea typeface="微软雅黑"/>
              </a:rPr>
              <a:t>csrf</a:t>
            </a:r>
            <a:r>
              <a:rPr lang="zh-CN" altLang="en-US" sz="1600" dirty="0">
                <a:solidFill>
                  <a:srgbClr val="000000">
                    <a:lumMod val="75000"/>
                    <a:lumOff val="25000"/>
                  </a:srgbClr>
                </a:solidFill>
                <a:latin typeface="Arial"/>
                <a:ea typeface="微软雅黑"/>
              </a:rPr>
              <a:t>攻击靶场的网页提供了相应的漏洞可供</a:t>
            </a:r>
            <a:r>
              <a:rPr lang="en-US" altLang="zh-CN" sz="1600" dirty="0" err="1">
                <a:solidFill>
                  <a:srgbClr val="000000">
                    <a:lumMod val="75000"/>
                    <a:lumOff val="25000"/>
                  </a:srgbClr>
                </a:solidFill>
                <a:latin typeface="Arial"/>
                <a:ea typeface="微软雅黑"/>
              </a:rPr>
              <a:t>csrf</a:t>
            </a:r>
            <a:r>
              <a:rPr lang="zh-CN" altLang="en-US" sz="1600" dirty="0">
                <a:solidFill>
                  <a:srgbClr val="000000">
                    <a:lumMod val="75000"/>
                    <a:lumOff val="25000"/>
                  </a:srgbClr>
                </a:solidFill>
                <a:latin typeface="Arial"/>
                <a:ea typeface="微软雅黑"/>
              </a:rPr>
              <a:t>攻击，因为</a:t>
            </a:r>
            <a:r>
              <a:rPr lang="en-US" altLang="zh-CN" sz="1600" dirty="0" err="1">
                <a:solidFill>
                  <a:srgbClr val="000000">
                    <a:lumMod val="75000"/>
                    <a:lumOff val="25000"/>
                  </a:srgbClr>
                </a:solidFill>
                <a:latin typeface="Arial"/>
                <a:ea typeface="微软雅黑"/>
              </a:rPr>
              <a:t>csrf</a:t>
            </a:r>
            <a:r>
              <a:rPr lang="zh-CN" altLang="en-US" sz="1600" dirty="0">
                <a:solidFill>
                  <a:srgbClr val="000000">
                    <a:lumMod val="75000"/>
                    <a:lumOff val="25000"/>
                  </a:srgbClr>
                </a:solidFill>
                <a:latin typeface="Arial"/>
                <a:ea typeface="微软雅黑"/>
              </a:rPr>
              <a:t>正是利用了网站残留的</a:t>
            </a:r>
            <a:r>
              <a:rPr lang="en-US" altLang="zh-CN" sz="1600" dirty="0">
                <a:solidFill>
                  <a:srgbClr val="000000">
                    <a:lumMod val="75000"/>
                    <a:lumOff val="25000"/>
                  </a:srgbClr>
                </a:solidFill>
                <a:latin typeface="Arial"/>
                <a:ea typeface="微软雅黑"/>
              </a:rPr>
              <a:t>cookie</a:t>
            </a:r>
            <a:r>
              <a:rPr lang="zh-CN" altLang="en-US" sz="1600" dirty="0">
                <a:solidFill>
                  <a:srgbClr val="000000">
                    <a:lumMod val="75000"/>
                    <a:lumOff val="25000"/>
                  </a:srgbClr>
                </a:solidFill>
                <a:latin typeface="Arial"/>
                <a:ea typeface="微软雅黑"/>
              </a:rPr>
              <a:t>为基础进行攻击的。</a:t>
            </a:r>
            <a:endParaRPr lang="en-US" altLang="zh-CN" sz="1600" dirty="0">
              <a:solidFill>
                <a:srgbClr val="000000">
                  <a:lumMod val="75000"/>
                  <a:lumOff val="25000"/>
                </a:srgbClr>
              </a:solidFill>
              <a:latin typeface="Arial"/>
              <a:ea typeface="微软雅黑"/>
            </a:endParaRP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源码分析</a:t>
            </a:r>
          </a:p>
        </p:txBody>
      </p:sp>
      <p:pic>
        <p:nvPicPr>
          <p:cNvPr id="3" name="图片 2">
            <a:extLst>
              <a:ext uri="{FF2B5EF4-FFF2-40B4-BE49-F238E27FC236}">
                <a16:creationId xmlns:a16="http://schemas.microsoft.com/office/drawing/2014/main" id="{14842CC5-05D4-0BDD-3A98-BD97E3DB4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977" y="964751"/>
            <a:ext cx="6581003" cy="5141409"/>
          </a:xfrm>
          <a:prstGeom prst="rect">
            <a:avLst/>
          </a:prstGeom>
        </p:spPr>
      </p:pic>
    </p:spTree>
    <p:extLst>
      <p:ext uri="{BB962C8B-B14F-4D97-AF65-F5344CB8AC3E}">
        <p14:creationId xmlns:p14="http://schemas.microsoft.com/office/powerpoint/2010/main" val="122593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1">
            <a:extLst>
              <a:ext uri="{FF2B5EF4-FFF2-40B4-BE49-F238E27FC236}">
                <a16:creationId xmlns:a16="http://schemas.microsoft.com/office/drawing/2014/main" id="{BDB6EDAE-2D6A-4C0F-93DC-81A060A36FF4}"/>
              </a:ext>
            </a:extLst>
          </p:cNvPr>
          <p:cNvSpPr txBox="1">
            <a:spLocks/>
          </p:cNvSpPr>
          <p:nvPr/>
        </p:nvSpPr>
        <p:spPr>
          <a:xfrm>
            <a:off x="2942484" y="4749243"/>
            <a:ext cx="6307032" cy="664797"/>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zh-CN" altLang="en-US" sz="4800" b="1" dirty="0">
                <a:solidFill>
                  <a:srgbClr val="BD9F68"/>
                </a:solidFill>
              </a:rPr>
              <a:t>第四章 虚拟机演示</a:t>
            </a:r>
            <a:endParaRPr lang="en-GB" sz="4800" b="1" dirty="0">
              <a:solidFill>
                <a:srgbClr val="BD9F68"/>
              </a:solidFill>
            </a:endParaRPr>
          </a:p>
        </p:txBody>
      </p:sp>
    </p:spTree>
    <p:extLst>
      <p:ext uri="{BB962C8B-B14F-4D97-AF65-F5344CB8AC3E}">
        <p14:creationId xmlns:p14="http://schemas.microsoft.com/office/powerpoint/2010/main" val="3777875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748868" y="1817125"/>
            <a:ext cx="8694263" cy="1636602"/>
          </a:xfrm>
          <a:prstGeom prst="rect">
            <a:avLst/>
          </a:prstGeom>
          <a:noFill/>
        </p:spPr>
        <p:txBody>
          <a:bodyPr wrap="square" rtlCol="0">
            <a:spAutoFit/>
          </a:bodyPr>
          <a:lstStyle/>
          <a:p>
            <a:pPr>
              <a:lnSpc>
                <a:spcPct val="130000"/>
              </a:lnSpc>
            </a:pPr>
            <a:r>
              <a:rPr lang="zh-CN" altLang="en-US" sz="2400" b="1" dirty="0">
                <a:solidFill>
                  <a:srgbClr val="000000">
                    <a:lumMod val="75000"/>
                    <a:lumOff val="25000"/>
                  </a:srgbClr>
                </a:solidFill>
                <a:latin typeface="Arial"/>
                <a:ea typeface="微软雅黑"/>
              </a:rPr>
              <a:t>实验环境</a:t>
            </a:r>
            <a:r>
              <a:rPr lang="zh-CN" altLang="en-US" sz="2400" dirty="0">
                <a:solidFill>
                  <a:srgbClr val="000000">
                    <a:lumMod val="75000"/>
                    <a:lumOff val="25000"/>
                  </a:srgbClr>
                </a:solidFill>
                <a:latin typeface="Arial"/>
                <a:ea typeface="微软雅黑"/>
              </a:rPr>
              <a:t>：</a:t>
            </a:r>
            <a:endParaRPr lang="en-US" altLang="zh-CN" sz="2400" dirty="0">
              <a:solidFill>
                <a:srgbClr val="000000">
                  <a:lumMod val="75000"/>
                  <a:lumOff val="25000"/>
                </a:srgbClr>
              </a:solidFill>
              <a:latin typeface="Arial"/>
              <a:ea typeface="微软雅黑"/>
            </a:endParaRPr>
          </a:p>
          <a:p>
            <a:pPr>
              <a:lnSpc>
                <a:spcPct val="130000"/>
              </a:lnSpc>
              <a:spcBef>
                <a:spcPts val="600"/>
              </a:spcBef>
            </a:pPr>
            <a:r>
              <a:rPr lang="en-US" altLang="zh-CN" sz="2400" b="0" i="0" dirty="0">
                <a:effectLst/>
                <a:latin typeface="微软雅黑" panose="020B0503020204020204" pitchFamily="34" charset="-122"/>
                <a:ea typeface="微软雅黑" panose="020B0503020204020204" pitchFamily="34" charset="-122"/>
              </a:rPr>
              <a:t>windows XP</a:t>
            </a:r>
            <a:r>
              <a:rPr lang="zh-CN" altLang="en-US" sz="2400" b="0" i="0" dirty="0">
                <a:effectLst/>
                <a:latin typeface="微软雅黑" panose="020B0503020204020204" pitchFamily="34" charset="-122"/>
                <a:ea typeface="微软雅黑" panose="020B0503020204020204" pitchFamily="34" charset="-122"/>
              </a:rPr>
              <a:t>虚拟机两台</a:t>
            </a:r>
            <a:endParaRPr lang="en-US" altLang="zh-CN" sz="2400" b="0" i="0" dirty="0">
              <a:effectLst/>
              <a:latin typeface="微软雅黑" panose="020B0503020204020204" pitchFamily="34" charset="-122"/>
              <a:ea typeface="微软雅黑" panose="020B0503020204020204" pitchFamily="34" charset="-122"/>
            </a:endParaRPr>
          </a:p>
          <a:p>
            <a:pPr>
              <a:lnSpc>
                <a:spcPct val="130000"/>
              </a:lnSpc>
              <a:spcBef>
                <a:spcPts val="600"/>
              </a:spcBef>
            </a:pPr>
            <a:r>
              <a:rPr lang="zh-CN" altLang="en-US" sz="2400" dirty="0">
                <a:latin typeface="微软雅黑" panose="020B0503020204020204" pitchFamily="34" charset="-122"/>
                <a:ea typeface="微软雅黑" panose="020B0503020204020204" pitchFamily="34" charset="-122"/>
              </a:rPr>
              <a:t>分别配置有</a:t>
            </a:r>
            <a:r>
              <a:rPr lang="en-US" altLang="zh-CN" sz="2400" dirty="0">
                <a:latin typeface="微软雅黑" panose="020B0503020204020204" pitchFamily="34" charset="-122"/>
                <a:ea typeface="微软雅黑" panose="020B0503020204020204" pitchFamily="34" charset="-122"/>
              </a:rPr>
              <a:t>APACHE+MYSQL+PHP</a:t>
            </a:r>
            <a:endParaRPr lang="zh-CN" altLang="en-US" sz="24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虚拟机演示</a:t>
            </a:r>
          </a:p>
        </p:txBody>
      </p:sp>
    </p:spTree>
    <p:extLst>
      <p:ext uri="{BB962C8B-B14F-4D97-AF65-F5344CB8AC3E}">
        <p14:creationId xmlns:p14="http://schemas.microsoft.com/office/powerpoint/2010/main" val="3031728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616045" y="1203399"/>
            <a:ext cx="8694263" cy="5000728"/>
          </a:xfrm>
          <a:prstGeom prst="rect">
            <a:avLst/>
          </a:prstGeom>
          <a:noFill/>
        </p:spPr>
        <p:txBody>
          <a:bodyPr wrap="square" rtlCol="0">
            <a:spAutoFit/>
          </a:bodyPr>
          <a:lstStyle/>
          <a:p>
            <a:pPr>
              <a:lnSpc>
                <a:spcPct val="130000"/>
              </a:lnSpc>
            </a:pPr>
            <a:r>
              <a:rPr lang="en-US" altLang="zh-CN" sz="2400" b="1" dirty="0">
                <a:solidFill>
                  <a:srgbClr val="000000">
                    <a:lumMod val="75000"/>
                    <a:lumOff val="25000"/>
                  </a:srgbClr>
                </a:solidFill>
                <a:latin typeface="Arial"/>
                <a:ea typeface="微软雅黑"/>
              </a:rPr>
              <a:t>HTTP GET</a:t>
            </a:r>
            <a:r>
              <a:rPr lang="zh-CN" altLang="en-US" sz="2400" b="1" dirty="0">
                <a:solidFill>
                  <a:srgbClr val="000000">
                    <a:lumMod val="75000"/>
                    <a:lumOff val="25000"/>
                  </a:srgbClr>
                </a:solidFill>
                <a:latin typeface="Arial"/>
                <a:ea typeface="微软雅黑"/>
              </a:rPr>
              <a:t>和</a:t>
            </a:r>
            <a:r>
              <a:rPr lang="en-US" altLang="zh-CN" sz="2400" b="1" dirty="0">
                <a:solidFill>
                  <a:srgbClr val="000000">
                    <a:lumMod val="75000"/>
                    <a:lumOff val="25000"/>
                  </a:srgbClr>
                </a:solidFill>
                <a:latin typeface="Arial"/>
                <a:ea typeface="微软雅黑"/>
              </a:rPr>
              <a:t>POST</a:t>
            </a:r>
            <a:r>
              <a:rPr lang="zh-CN" altLang="en-US" sz="2400" b="1" dirty="0">
                <a:solidFill>
                  <a:srgbClr val="000000">
                    <a:lumMod val="75000"/>
                    <a:lumOff val="25000"/>
                  </a:srgbClr>
                </a:solidFill>
                <a:latin typeface="Arial"/>
                <a:ea typeface="微软雅黑"/>
              </a:rPr>
              <a:t>请求区别</a:t>
            </a:r>
            <a:r>
              <a:rPr lang="zh-CN" altLang="en-US" sz="2400" dirty="0">
                <a:solidFill>
                  <a:srgbClr val="000000">
                    <a:lumMod val="75000"/>
                    <a:lumOff val="25000"/>
                  </a:srgbClr>
                </a:solidFill>
                <a:latin typeface="Arial"/>
                <a:ea typeface="微软雅黑"/>
              </a:rPr>
              <a:t>：</a:t>
            </a:r>
            <a:endParaRPr lang="en-US" altLang="zh-CN" sz="2400" dirty="0">
              <a:solidFill>
                <a:srgbClr val="000000">
                  <a:lumMod val="75000"/>
                  <a:lumOff val="25000"/>
                </a:srgbClr>
              </a:solidFill>
              <a:latin typeface="Arial"/>
              <a:ea typeface="微软雅黑"/>
            </a:endParaRPr>
          </a:p>
          <a:p>
            <a:pPr>
              <a:lnSpc>
                <a:spcPct val="130000"/>
              </a:lnSpc>
              <a:spcBef>
                <a:spcPts val="600"/>
              </a:spcBef>
            </a:pPr>
            <a:r>
              <a:rPr lang="en-US" altLang="zh-CN" sz="2400" b="0" i="0" dirty="0">
                <a:effectLst/>
                <a:latin typeface="微软雅黑" panose="020B0503020204020204" pitchFamily="34" charset="-122"/>
                <a:ea typeface="微软雅黑" panose="020B0503020204020204" pitchFamily="34" charset="-122"/>
              </a:rPr>
              <a:t>   Get</a:t>
            </a:r>
            <a:r>
              <a:rPr lang="zh-CN" altLang="en-US" sz="2400" b="0" i="0" dirty="0">
                <a:effectLst/>
                <a:latin typeface="微软雅黑" panose="020B0503020204020204" pitchFamily="34" charset="-122"/>
                <a:ea typeface="微软雅黑" panose="020B0503020204020204" pitchFamily="34" charset="-122"/>
              </a:rPr>
              <a:t>请求：</a:t>
            </a:r>
            <a:r>
              <a:rPr lang="zh-CN" altLang="en-US" sz="2400" dirty="0">
                <a:latin typeface="微软雅黑" panose="020B0503020204020204" pitchFamily="34" charset="-122"/>
                <a:ea typeface="微软雅黑" panose="020B0503020204020204" pitchFamily="34" charset="-122"/>
              </a:rPr>
              <a:t>通过 </a:t>
            </a:r>
            <a:r>
              <a:rPr lang="en-US" altLang="zh-CN" sz="2400" dirty="0">
                <a:latin typeface="微软雅黑" panose="020B0503020204020204" pitchFamily="34" charset="-122"/>
                <a:ea typeface="微软雅黑" panose="020B0503020204020204" pitchFamily="34" charset="-122"/>
              </a:rPr>
              <a:t>URL </a:t>
            </a:r>
            <a:r>
              <a:rPr lang="zh-CN" altLang="en-US" sz="2400" dirty="0">
                <a:latin typeface="微软雅黑" panose="020B0503020204020204" pitchFamily="34" charset="-122"/>
                <a:ea typeface="微软雅黑" panose="020B0503020204020204" pitchFamily="34" charset="-122"/>
              </a:rPr>
              <a:t>请求来传递用户的数据，将表单内各字段名称与其内容，以成对的字符串连接，置于</a:t>
            </a:r>
            <a:r>
              <a:rPr lang="en-US" altLang="zh-CN" sz="2400" dirty="0">
                <a:latin typeface="微软雅黑" panose="020B0503020204020204" pitchFamily="34" charset="-122"/>
                <a:ea typeface="微软雅黑" panose="020B0503020204020204" pitchFamily="34" charset="-122"/>
              </a:rPr>
              <a:t>URL </a:t>
            </a:r>
            <a:r>
              <a:rPr lang="zh-CN" altLang="en-US" sz="2400" dirty="0">
                <a:latin typeface="微软雅黑" panose="020B0503020204020204" pitchFamily="34" charset="-122"/>
                <a:ea typeface="微软雅黑" panose="020B0503020204020204" pitchFamily="34" charset="-122"/>
              </a:rPr>
              <a:t>后，如</a:t>
            </a:r>
            <a:br>
              <a:rPr lang="zh-CN" altLang="en-US"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http://www.xxx.com/index.php?username=liming&amp;password=123456</a:t>
            </a:r>
            <a:r>
              <a:rPr lang="zh-CN" altLang="en-US" sz="2400" dirty="0">
                <a:latin typeface="微软雅黑" panose="020B0503020204020204" pitchFamily="34" charset="-122"/>
                <a:ea typeface="微软雅黑" panose="020B0503020204020204" pitchFamily="34" charset="-122"/>
              </a:rPr>
              <a:t>，就像用户点击一个链接一样。</a:t>
            </a:r>
            <a:endParaRPr lang="en-US" altLang="zh-CN" sz="2400" dirty="0">
              <a:latin typeface="微软雅黑" panose="020B0503020204020204" pitchFamily="34" charset="-122"/>
              <a:ea typeface="微软雅黑" panose="020B0503020204020204" pitchFamily="34" charset="-122"/>
            </a:endParaRPr>
          </a:p>
          <a:p>
            <a:pPr>
              <a:lnSpc>
                <a:spcPct val="130000"/>
              </a:lnSpc>
              <a:spcBef>
                <a:spcPts val="600"/>
              </a:spcBef>
            </a:pPr>
            <a:br>
              <a:rPr lang="zh-CN" altLang="en-US" sz="2400" dirty="0"/>
            </a:br>
            <a:r>
              <a:rPr lang="zh-CN" altLang="en-US" sz="2400" dirty="0"/>
              <a:t>    </a:t>
            </a:r>
            <a:r>
              <a:rPr lang="en-US" altLang="zh-CN" sz="2400" dirty="0">
                <a:latin typeface="微软雅黑" panose="020B0503020204020204" pitchFamily="34" charset="-122"/>
                <a:ea typeface="微软雅黑" panose="020B0503020204020204" pitchFamily="34" charset="-122"/>
              </a:rPr>
              <a:t>Post</a:t>
            </a:r>
            <a:r>
              <a:rPr lang="zh-CN" altLang="en-US" sz="2400" b="0" i="0" dirty="0">
                <a:effectLst/>
                <a:latin typeface="微软雅黑" panose="020B0503020204020204" pitchFamily="34" charset="-122"/>
                <a:ea typeface="微软雅黑" panose="020B0503020204020204" pitchFamily="34" charset="-122"/>
              </a:rPr>
              <a:t>请求：</a:t>
            </a:r>
            <a:r>
              <a:rPr lang="en-US" altLang="zh-CN" sz="2400" b="0" i="0" dirty="0">
                <a:solidFill>
                  <a:srgbClr val="303440"/>
                </a:solidFill>
                <a:effectLst/>
                <a:latin typeface="Roboto" panose="02000000000000000000" pitchFamily="2" charset="0"/>
              </a:rPr>
              <a:t> </a:t>
            </a:r>
            <a:r>
              <a:rPr lang="zh-CN" altLang="en-US" sz="2400" dirty="0">
                <a:latin typeface="微软雅黑" panose="020B0503020204020204" pitchFamily="34" charset="-122"/>
                <a:ea typeface="微软雅黑" panose="020B0503020204020204" pitchFamily="34" charset="-122"/>
              </a:rPr>
              <a:t>将表单内各字段名称与其内容放置在 </a:t>
            </a:r>
            <a:r>
              <a:rPr lang="en-US" altLang="zh-CN" sz="2400" dirty="0">
                <a:latin typeface="微软雅黑" panose="020B0503020204020204" pitchFamily="34" charset="-122"/>
                <a:ea typeface="微软雅黑" panose="020B0503020204020204" pitchFamily="34" charset="-122"/>
              </a:rPr>
              <a:t>HTML </a:t>
            </a:r>
            <a:r>
              <a:rPr lang="zh-CN" altLang="en-US" sz="2400" dirty="0">
                <a:latin typeface="微软雅黑" panose="020B0503020204020204" pitchFamily="34" charset="-122"/>
                <a:ea typeface="微软雅黑" panose="020B0503020204020204" pitchFamily="34" charset="-122"/>
              </a:rPr>
              <a:t>表头</a:t>
            </a:r>
            <a:r>
              <a:rPr lang="en-US" altLang="zh-CN" sz="2400" dirty="0">
                <a:latin typeface="微软雅黑" panose="020B0503020204020204" pitchFamily="34" charset="-122"/>
                <a:ea typeface="微软雅黑" panose="020B0503020204020204" pitchFamily="34" charset="-122"/>
              </a:rPr>
              <a:t>(header)</a:t>
            </a:r>
            <a:r>
              <a:rPr lang="zh-CN" altLang="en-US" sz="2400" dirty="0">
                <a:latin typeface="微软雅黑" panose="020B0503020204020204" pitchFamily="34" charset="-122"/>
                <a:ea typeface="微软雅黑" panose="020B0503020204020204" pitchFamily="34" charset="-122"/>
              </a:rPr>
              <a:t>内一起传送给服务器端。</a:t>
            </a:r>
            <a:br>
              <a:rPr lang="zh-CN" altLang="en-US" sz="2400" dirty="0">
                <a:latin typeface="微软雅黑" panose="020B0503020204020204" pitchFamily="34" charset="-122"/>
                <a:ea typeface="微软雅黑" panose="020B0503020204020204" pitchFamily="34" charset="-122"/>
              </a:rPr>
            </a:br>
            <a:br>
              <a:rPr lang="zh-CN" altLang="en-US" sz="2400" dirty="0"/>
            </a:br>
            <a:endParaRPr lang="en-US" altLang="zh-CN" sz="2400" b="0" i="0" dirty="0">
              <a:effectLst/>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虚拟机演示</a:t>
            </a:r>
          </a:p>
        </p:txBody>
      </p:sp>
    </p:spTree>
    <p:extLst>
      <p:ext uri="{BB962C8B-B14F-4D97-AF65-F5344CB8AC3E}">
        <p14:creationId xmlns:p14="http://schemas.microsoft.com/office/powerpoint/2010/main" val="807653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616044" y="1235397"/>
            <a:ext cx="8694263" cy="1562864"/>
          </a:xfrm>
          <a:prstGeom prst="rect">
            <a:avLst/>
          </a:prstGeom>
          <a:noFill/>
        </p:spPr>
        <p:txBody>
          <a:bodyPr wrap="square" rtlCol="0">
            <a:spAutoFit/>
          </a:bodyPr>
          <a:lstStyle/>
          <a:p>
            <a:pPr>
              <a:lnSpc>
                <a:spcPct val="130000"/>
              </a:lnSpc>
            </a:pPr>
            <a:r>
              <a:rPr lang="zh-CN" altLang="en-US" sz="2400" b="1" dirty="0">
                <a:solidFill>
                  <a:srgbClr val="000000">
                    <a:lumMod val="75000"/>
                    <a:lumOff val="25000"/>
                  </a:srgbClr>
                </a:solidFill>
                <a:latin typeface="Arial"/>
                <a:ea typeface="微软雅黑"/>
              </a:rPr>
              <a:t>步骤一</a:t>
            </a:r>
            <a:r>
              <a:rPr lang="zh-CN" altLang="en-US" sz="2400" dirty="0">
                <a:solidFill>
                  <a:srgbClr val="000000">
                    <a:lumMod val="75000"/>
                    <a:lumOff val="25000"/>
                  </a:srgbClr>
                </a:solidFill>
                <a:latin typeface="Arial"/>
                <a:ea typeface="微软雅黑"/>
              </a:rPr>
              <a:t>：</a:t>
            </a:r>
            <a:endParaRPr lang="en-US" altLang="zh-CN" sz="2400" dirty="0">
              <a:solidFill>
                <a:srgbClr val="000000">
                  <a:lumMod val="75000"/>
                  <a:lumOff val="25000"/>
                </a:srgbClr>
              </a:solidFill>
              <a:latin typeface="Arial"/>
              <a:ea typeface="微软雅黑"/>
            </a:endParaRPr>
          </a:p>
          <a:p>
            <a:pPr>
              <a:lnSpc>
                <a:spcPct val="130000"/>
              </a:lnSpc>
              <a:spcBef>
                <a:spcPts val="600"/>
              </a:spcBef>
            </a:pPr>
            <a:r>
              <a:rPr lang="zh-CN" altLang="en-US" sz="2400" dirty="0">
                <a:latin typeface="微软雅黑" panose="020B0503020204020204" pitchFamily="34" charset="-122"/>
                <a:ea typeface="微软雅黑" panose="020B0503020204020204" pitchFamily="34" charset="-122"/>
              </a:rPr>
              <a:t>用户在</a:t>
            </a:r>
            <a:r>
              <a:rPr lang="en-US" altLang="zh-CN" sz="2400" dirty="0">
                <a:latin typeface="微软雅黑" panose="020B0503020204020204" pitchFamily="34" charset="-122"/>
                <a:ea typeface="微软雅黑" panose="020B0503020204020204" pitchFamily="34" charset="-122"/>
              </a:rPr>
              <a:t>Chrome</a:t>
            </a:r>
            <a:r>
              <a:rPr lang="zh-CN" altLang="en-US" sz="2400" dirty="0">
                <a:latin typeface="微软雅黑" panose="020B0503020204020204" pitchFamily="34" charset="-122"/>
                <a:ea typeface="微软雅黑" panose="020B0503020204020204" pitchFamily="34" charset="-122"/>
              </a:rPr>
              <a:t>浏览器中，使用账号、密码登录留言板网页，并在上面留言</a:t>
            </a: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Get</a:t>
            </a:r>
            <a:r>
              <a:rPr lang="zh-CN" altLang="en-US" sz="2800" dirty="0">
                <a:latin typeface="微软雅黑" panose="020B0503020204020204" pitchFamily="34" charset="-122"/>
                <a:ea typeface="微软雅黑" panose="020B0503020204020204" pitchFamily="34" charset="-122"/>
              </a:rPr>
              <a:t>形式的</a:t>
            </a:r>
            <a:r>
              <a:rPr lang="en-US" altLang="zh-CN" sz="2800" dirty="0">
                <a:latin typeface="微软雅黑" panose="020B0503020204020204" pitchFamily="34" charset="-122"/>
                <a:ea typeface="微软雅黑" panose="020B0503020204020204" pitchFamily="34" charset="-122"/>
              </a:rPr>
              <a:t>CSRF</a:t>
            </a:r>
            <a:r>
              <a:rPr lang="zh-CN" altLang="en-US" sz="2800" dirty="0">
                <a:latin typeface="微软雅黑" panose="020B0503020204020204" pitchFamily="34" charset="-122"/>
                <a:ea typeface="微软雅黑" panose="020B0503020204020204" pitchFamily="34" charset="-122"/>
              </a:rPr>
              <a:t>攻击</a:t>
            </a:r>
          </a:p>
        </p:txBody>
      </p:sp>
      <p:pic>
        <p:nvPicPr>
          <p:cNvPr id="2" name="图片 1">
            <a:extLst>
              <a:ext uri="{FF2B5EF4-FFF2-40B4-BE49-F238E27FC236}">
                <a16:creationId xmlns:a16="http://schemas.microsoft.com/office/drawing/2014/main" id="{184D3D14-45AF-5AF5-A511-38D8F5672F6E}"/>
              </a:ext>
            </a:extLst>
          </p:cNvPr>
          <p:cNvPicPr>
            <a:picLocks noChangeAspect="1"/>
          </p:cNvPicPr>
          <p:nvPr/>
        </p:nvPicPr>
        <p:blipFill>
          <a:blip r:embed="rId3"/>
          <a:stretch>
            <a:fillRect/>
          </a:stretch>
        </p:blipFill>
        <p:spPr>
          <a:xfrm>
            <a:off x="1203987" y="2798261"/>
            <a:ext cx="9990193" cy="3717764"/>
          </a:xfrm>
          <a:prstGeom prst="rect">
            <a:avLst/>
          </a:prstGeom>
        </p:spPr>
      </p:pic>
    </p:spTree>
    <p:extLst>
      <p:ext uri="{BB962C8B-B14F-4D97-AF65-F5344CB8AC3E}">
        <p14:creationId xmlns:p14="http://schemas.microsoft.com/office/powerpoint/2010/main" val="1604822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3FE445C-7DC5-0EAE-2555-B9005FF3AA9F}"/>
              </a:ext>
            </a:extLst>
          </p:cNvPr>
          <p:cNvPicPr>
            <a:picLocks noChangeAspect="1"/>
          </p:cNvPicPr>
          <p:nvPr/>
        </p:nvPicPr>
        <p:blipFill>
          <a:blip r:embed="rId3"/>
          <a:stretch>
            <a:fillRect/>
          </a:stretch>
        </p:blipFill>
        <p:spPr>
          <a:xfrm>
            <a:off x="1373930" y="2695073"/>
            <a:ext cx="9733624" cy="3959746"/>
          </a:xfrm>
          <a:prstGeom prst="rect">
            <a:avLst/>
          </a:prstGeom>
        </p:spPr>
      </p:pic>
      <p:sp>
        <p:nvSpPr>
          <p:cNvPr id="14" name="文本框 13">
            <a:extLst>
              <a:ext uri="{FF2B5EF4-FFF2-40B4-BE49-F238E27FC236}">
                <a16:creationId xmlns:a16="http://schemas.microsoft.com/office/drawing/2014/main" id="{E2E96786-9A0E-4780-8CA5-E645145FD6D2}"/>
              </a:ext>
            </a:extLst>
          </p:cNvPr>
          <p:cNvSpPr txBox="1"/>
          <p:nvPr/>
        </p:nvSpPr>
        <p:spPr>
          <a:xfrm>
            <a:off x="1616045" y="1347265"/>
            <a:ext cx="8694263" cy="2446182"/>
          </a:xfrm>
          <a:prstGeom prst="rect">
            <a:avLst/>
          </a:prstGeom>
          <a:noFill/>
        </p:spPr>
        <p:txBody>
          <a:bodyPr wrap="square" rtlCol="0">
            <a:spAutoFit/>
          </a:bodyPr>
          <a:lstStyle/>
          <a:p>
            <a:pPr>
              <a:lnSpc>
                <a:spcPct val="130000"/>
              </a:lnSpc>
            </a:pPr>
            <a:r>
              <a:rPr lang="zh-CN" altLang="en-US" sz="2400" b="1" dirty="0">
                <a:solidFill>
                  <a:srgbClr val="000000">
                    <a:lumMod val="75000"/>
                    <a:lumOff val="25000"/>
                  </a:srgbClr>
                </a:solidFill>
                <a:latin typeface="Arial"/>
                <a:ea typeface="微软雅黑"/>
              </a:rPr>
              <a:t>步骤二</a:t>
            </a:r>
            <a:r>
              <a:rPr lang="zh-CN" altLang="en-US" sz="2400" dirty="0">
                <a:solidFill>
                  <a:srgbClr val="000000">
                    <a:lumMod val="75000"/>
                    <a:lumOff val="25000"/>
                  </a:srgbClr>
                </a:solidFill>
                <a:latin typeface="Arial"/>
                <a:ea typeface="微软雅黑"/>
              </a:rPr>
              <a:t>：</a:t>
            </a:r>
            <a:r>
              <a:rPr lang="zh-CN" altLang="en-US" sz="2400" b="0" i="0" dirty="0">
                <a:effectLst/>
                <a:latin typeface="微软雅黑" panose="020B0503020204020204" pitchFamily="34" charset="-122"/>
                <a:ea typeface="微软雅黑" panose="020B0503020204020204" pitchFamily="34" charset="-122"/>
              </a:rPr>
              <a:t>用户访问恶意网页</a:t>
            </a:r>
            <a:r>
              <a:rPr lang="en-US" altLang="zh-CN" sz="2400" b="0" i="0" dirty="0">
                <a:solidFill>
                  <a:srgbClr val="303440"/>
                </a:solidFill>
                <a:effectLst/>
                <a:latin typeface="Roboto" panose="02000000000000000000" pitchFamily="2" charset="0"/>
              </a:rPr>
              <a:t>http://10.1.1.23/csrf-get-attacker/attacker.html</a:t>
            </a:r>
            <a:r>
              <a:rPr lang="zh-CN" altLang="en-US" sz="2400" b="0" i="0" dirty="0">
                <a:solidFill>
                  <a:srgbClr val="303440"/>
                </a:solidFill>
                <a:effectLst/>
                <a:latin typeface="Roboto" panose="02000000000000000000" pitchFamily="2" charset="0"/>
              </a:rPr>
              <a:t>。</a:t>
            </a:r>
            <a:r>
              <a:rPr lang="zh-CN" altLang="en-US" sz="2400" dirty="0">
                <a:latin typeface="微软雅黑" panose="020B0503020204020204" pitchFamily="34" charset="-122"/>
                <a:ea typeface="微软雅黑" panose="020B0503020204020204" pitchFamily="34" charset="-122"/>
              </a:rPr>
              <a:t>此后再返回刚才的留言板界面，发现留言板上多了一条恶意内容。</a:t>
            </a:r>
            <a:endParaRPr lang="en-US" altLang="zh-CN" sz="2400" dirty="0">
              <a:latin typeface="微软雅黑" panose="020B0503020204020204" pitchFamily="34" charset="-122"/>
              <a:ea typeface="微软雅黑" panose="020B0503020204020204" pitchFamily="34" charset="-122"/>
            </a:endParaRPr>
          </a:p>
          <a:p>
            <a:pPr>
              <a:lnSpc>
                <a:spcPct val="130000"/>
              </a:lnSpc>
            </a:pPr>
            <a:br>
              <a:rPr lang="en-US" altLang="zh-CN" sz="2400" dirty="0">
                <a:latin typeface="微软雅黑" panose="020B0503020204020204" pitchFamily="34" charset="-122"/>
                <a:ea typeface="微软雅黑" panose="020B0503020204020204" pitchFamily="34" charset="-122"/>
              </a:rPr>
            </a:br>
            <a:endParaRPr lang="en-US" altLang="zh-CN" sz="24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Get</a:t>
            </a:r>
            <a:r>
              <a:rPr lang="zh-CN" altLang="en-US" sz="2800" dirty="0">
                <a:latin typeface="微软雅黑" panose="020B0503020204020204" pitchFamily="34" charset="-122"/>
                <a:ea typeface="微软雅黑" panose="020B0503020204020204" pitchFamily="34" charset="-122"/>
              </a:rPr>
              <a:t>形式的</a:t>
            </a:r>
            <a:r>
              <a:rPr lang="en-US" altLang="zh-CN" sz="2800" dirty="0">
                <a:latin typeface="微软雅黑" panose="020B0503020204020204" pitchFamily="34" charset="-122"/>
                <a:ea typeface="微软雅黑" panose="020B0503020204020204" pitchFamily="34" charset="-122"/>
              </a:rPr>
              <a:t>CSRF</a:t>
            </a:r>
            <a:r>
              <a:rPr lang="zh-CN" altLang="en-US" sz="2800" dirty="0">
                <a:latin typeface="微软雅黑" panose="020B0503020204020204" pitchFamily="34" charset="-122"/>
                <a:ea typeface="微软雅黑" panose="020B0503020204020204" pitchFamily="34" charset="-122"/>
              </a:rPr>
              <a:t>攻击</a:t>
            </a:r>
          </a:p>
        </p:txBody>
      </p:sp>
    </p:spTree>
    <p:extLst>
      <p:ext uri="{BB962C8B-B14F-4D97-AF65-F5344CB8AC3E}">
        <p14:creationId xmlns:p14="http://schemas.microsoft.com/office/powerpoint/2010/main" val="610174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616045" y="1347265"/>
            <a:ext cx="8694263" cy="2926314"/>
          </a:xfrm>
          <a:prstGeom prst="rect">
            <a:avLst/>
          </a:prstGeom>
          <a:noFill/>
        </p:spPr>
        <p:txBody>
          <a:bodyPr wrap="square" rtlCol="0">
            <a:spAutoFit/>
          </a:bodyPr>
          <a:lstStyle/>
          <a:p>
            <a:pPr>
              <a:lnSpc>
                <a:spcPct val="130000"/>
              </a:lnSpc>
            </a:pPr>
            <a:r>
              <a:rPr lang="zh-CN" altLang="en-US" sz="2400" b="1" dirty="0">
                <a:solidFill>
                  <a:srgbClr val="000000">
                    <a:lumMod val="75000"/>
                    <a:lumOff val="25000"/>
                  </a:srgbClr>
                </a:solidFill>
                <a:latin typeface="Arial"/>
                <a:ea typeface="微软雅黑"/>
              </a:rPr>
              <a:t>步骤三</a:t>
            </a:r>
            <a:r>
              <a:rPr lang="zh-CN" altLang="en-US" sz="2400" dirty="0">
                <a:solidFill>
                  <a:srgbClr val="000000">
                    <a:lumMod val="75000"/>
                    <a:lumOff val="25000"/>
                  </a:srgbClr>
                </a:solidFill>
                <a:latin typeface="Arial"/>
                <a:ea typeface="微软雅黑"/>
              </a:rPr>
              <a:t>：</a:t>
            </a:r>
            <a:endParaRPr lang="en-US" altLang="zh-CN" sz="2400" dirty="0">
              <a:solidFill>
                <a:srgbClr val="000000">
                  <a:lumMod val="75000"/>
                  <a:lumOff val="25000"/>
                </a:srgbClr>
              </a:solidFill>
              <a:latin typeface="Arial"/>
              <a:ea typeface="微软雅黑"/>
            </a:endParaRPr>
          </a:p>
          <a:p>
            <a:pPr>
              <a:lnSpc>
                <a:spcPct val="130000"/>
              </a:lnSpc>
            </a:pPr>
            <a:r>
              <a:rPr lang="zh-CN" altLang="en-US" sz="2400" b="0" i="0" dirty="0">
                <a:effectLst/>
                <a:latin typeface="微软雅黑" panose="020B0503020204020204" pitchFamily="34" charset="-122"/>
                <a:ea typeface="微软雅黑" panose="020B0503020204020204" pitchFamily="34" charset="-122"/>
              </a:rPr>
              <a:t>利用</a:t>
            </a:r>
            <a:r>
              <a:rPr lang="en-US" altLang="zh-CN" sz="2400" b="0" i="0" dirty="0">
                <a:effectLst/>
                <a:latin typeface="微软雅黑" panose="020B0503020204020204" pitchFamily="34" charset="-122"/>
                <a:ea typeface="微软雅黑" panose="020B0503020204020204" pitchFamily="34" charset="-122"/>
              </a:rPr>
              <a:t>chrome</a:t>
            </a:r>
            <a:r>
              <a:rPr lang="zh-CN" altLang="en-US" sz="2400" b="0" i="0" dirty="0">
                <a:effectLst/>
                <a:latin typeface="微软雅黑" panose="020B0503020204020204" pitchFamily="34" charset="-122"/>
                <a:ea typeface="微软雅黑" panose="020B0503020204020204" pitchFamily="34" charset="-122"/>
              </a:rPr>
              <a:t>自带调试工具抓包</a:t>
            </a:r>
            <a:r>
              <a:rPr lang="zh-CN" altLang="en-US" sz="2400" dirty="0">
                <a:latin typeface="微软雅黑" panose="020B0503020204020204" pitchFamily="34" charset="-122"/>
                <a:ea typeface="微软雅黑" panose="020B0503020204020204" pitchFamily="34" charset="-122"/>
              </a:rPr>
              <a:t>。留言板中输入的内容，附在页面请求地址中发给了服务器，这种参数字段存放在</a:t>
            </a:r>
            <a:r>
              <a:rPr lang="en-US" altLang="zh-CN" sz="2400" dirty="0">
                <a:latin typeface="微软雅黑" panose="020B0503020204020204" pitchFamily="34" charset="-122"/>
                <a:ea typeface="微软雅黑" panose="020B0503020204020204" pitchFamily="34" charset="-122"/>
              </a:rPr>
              <a:t>URL</a:t>
            </a:r>
            <a:r>
              <a:rPr lang="zh-CN" altLang="en-US" sz="2400" dirty="0">
                <a:latin typeface="微软雅黑" panose="020B0503020204020204" pitchFamily="34" charset="-122"/>
                <a:ea typeface="微软雅黑" panose="020B0503020204020204" pitchFamily="34" charset="-122"/>
              </a:rPr>
              <a:t>中的请求即为</a:t>
            </a:r>
            <a:r>
              <a:rPr lang="en-US" altLang="zh-CN" sz="2400" dirty="0">
                <a:latin typeface="微软雅黑" panose="020B0503020204020204" pitchFamily="34" charset="-122"/>
                <a:ea typeface="微软雅黑" panose="020B0503020204020204" pitchFamily="34" charset="-122"/>
              </a:rPr>
              <a:t>GET</a:t>
            </a:r>
            <a:r>
              <a:rPr lang="zh-CN" altLang="en-US" sz="2400" dirty="0">
                <a:latin typeface="微软雅黑" panose="020B0503020204020204" pitchFamily="34" charset="-122"/>
                <a:ea typeface="微软雅黑" panose="020B0503020204020204" pitchFamily="34" charset="-122"/>
              </a:rPr>
              <a:t>请求。</a:t>
            </a:r>
            <a:br>
              <a:rPr lang="zh-CN" altLang="en-US"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用户的添加留言请求中，还可以看到用户身份标识</a:t>
            </a:r>
            <a:r>
              <a:rPr lang="en-US" altLang="zh-CN" sz="2400" dirty="0">
                <a:latin typeface="微软雅黑" panose="020B0503020204020204" pitchFamily="34" charset="-122"/>
                <a:ea typeface="微软雅黑" panose="020B0503020204020204" pitchFamily="34" charset="-122"/>
              </a:rPr>
              <a:t>Cookie</a:t>
            </a:r>
            <a:r>
              <a:rPr lang="zh-CN" altLang="en-US" sz="2400" dirty="0">
                <a:latin typeface="微软雅黑" panose="020B0503020204020204" pitchFamily="34" charset="-122"/>
                <a:ea typeface="微软雅黑" panose="020B0503020204020204" pitchFamily="34" charset="-122"/>
              </a:rPr>
              <a:t>字段。</a:t>
            </a:r>
            <a:br>
              <a:rPr lang="en-US" altLang="zh-CN" sz="2400" dirty="0">
                <a:latin typeface="微软雅黑" panose="020B0503020204020204" pitchFamily="34" charset="-122"/>
                <a:ea typeface="微软雅黑" panose="020B0503020204020204" pitchFamily="34" charset="-122"/>
              </a:rPr>
            </a:br>
            <a:endParaRPr lang="en-US" altLang="zh-CN" sz="24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Get</a:t>
            </a:r>
            <a:r>
              <a:rPr lang="zh-CN" altLang="en-US" sz="2800" dirty="0">
                <a:latin typeface="微软雅黑" panose="020B0503020204020204" pitchFamily="34" charset="-122"/>
                <a:ea typeface="微软雅黑" panose="020B0503020204020204" pitchFamily="34" charset="-122"/>
              </a:rPr>
              <a:t>形式的</a:t>
            </a:r>
            <a:r>
              <a:rPr lang="en-US" altLang="zh-CN" sz="2800" dirty="0">
                <a:latin typeface="微软雅黑" panose="020B0503020204020204" pitchFamily="34" charset="-122"/>
                <a:ea typeface="微软雅黑" panose="020B0503020204020204" pitchFamily="34" charset="-122"/>
              </a:rPr>
              <a:t>CSRF</a:t>
            </a:r>
            <a:r>
              <a:rPr lang="zh-CN" altLang="en-US" sz="2800" dirty="0">
                <a:latin typeface="微软雅黑" panose="020B0503020204020204" pitchFamily="34" charset="-122"/>
                <a:ea typeface="微软雅黑" panose="020B0503020204020204" pitchFamily="34" charset="-122"/>
              </a:rPr>
              <a:t>攻击</a:t>
            </a:r>
          </a:p>
        </p:txBody>
      </p:sp>
    </p:spTree>
    <p:extLst>
      <p:ext uri="{BB962C8B-B14F-4D97-AF65-F5344CB8AC3E}">
        <p14:creationId xmlns:p14="http://schemas.microsoft.com/office/powerpoint/2010/main" val="208409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1">
            <a:extLst>
              <a:ext uri="{FF2B5EF4-FFF2-40B4-BE49-F238E27FC236}">
                <a16:creationId xmlns:a16="http://schemas.microsoft.com/office/drawing/2014/main" id="{BDB6EDAE-2D6A-4C0F-93DC-81A060A36FF4}"/>
              </a:ext>
            </a:extLst>
          </p:cNvPr>
          <p:cNvSpPr txBox="1">
            <a:spLocks/>
          </p:cNvSpPr>
          <p:nvPr/>
        </p:nvSpPr>
        <p:spPr>
          <a:xfrm>
            <a:off x="2942484" y="4800636"/>
            <a:ext cx="6307032" cy="664797"/>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zh-CN" altLang="en-US" sz="4800" b="1" dirty="0">
                <a:solidFill>
                  <a:srgbClr val="BD9F68"/>
                </a:solidFill>
              </a:rPr>
              <a:t>第一章 攻击原理</a:t>
            </a:r>
            <a:endParaRPr lang="en-GB" sz="4800" b="1" dirty="0">
              <a:solidFill>
                <a:srgbClr val="BD9F68"/>
              </a:solidFill>
            </a:endParaRPr>
          </a:p>
        </p:txBody>
      </p:sp>
    </p:spTree>
    <p:extLst>
      <p:ext uri="{BB962C8B-B14F-4D97-AF65-F5344CB8AC3E}">
        <p14:creationId xmlns:p14="http://schemas.microsoft.com/office/powerpoint/2010/main" val="2038551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616045" y="1347265"/>
            <a:ext cx="8694263" cy="2926314"/>
          </a:xfrm>
          <a:prstGeom prst="rect">
            <a:avLst/>
          </a:prstGeom>
          <a:noFill/>
        </p:spPr>
        <p:txBody>
          <a:bodyPr wrap="square" rtlCol="0">
            <a:spAutoFit/>
          </a:bodyPr>
          <a:lstStyle/>
          <a:p>
            <a:pPr>
              <a:lnSpc>
                <a:spcPct val="130000"/>
              </a:lnSpc>
            </a:pPr>
            <a:r>
              <a:rPr lang="zh-CN" altLang="en-US" sz="2400" b="1" dirty="0">
                <a:solidFill>
                  <a:srgbClr val="000000">
                    <a:lumMod val="75000"/>
                    <a:lumOff val="25000"/>
                  </a:srgbClr>
                </a:solidFill>
                <a:latin typeface="Arial"/>
                <a:ea typeface="微软雅黑"/>
              </a:rPr>
              <a:t>步骤三</a:t>
            </a:r>
            <a:r>
              <a:rPr lang="zh-CN" altLang="en-US" sz="2400" dirty="0">
                <a:solidFill>
                  <a:srgbClr val="000000">
                    <a:lumMod val="75000"/>
                    <a:lumOff val="25000"/>
                  </a:srgbClr>
                </a:solidFill>
                <a:latin typeface="Arial"/>
                <a:ea typeface="微软雅黑"/>
              </a:rPr>
              <a:t>：</a:t>
            </a:r>
            <a:endParaRPr lang="en-US" altLang="zh-CN" sz="2400" dirty="0">
              <a:solidFill>
                <a:srgbClr val="000000">
                  <a:lumMod val="75000"/>
                  <a:lumOff val="25000"/>
                </a:srgbClr>
              </a:solidFill>
              <a:latin typeface="Arial"/>
              <a:ea typeface="微软雅黑"/>
            </a:endParaRPr>
          </a:p>
          <a:p>
            <a:pPr>
              <a:lnSpc>
                <a:spcPct val="130000"/>
              </a:lnSpc>
            </a:pPr>
            <a:r>
              <a:rPr lang="zh-CN" altLang="en-US" sz="2400" b="0" i="0" dirty="0">
                <a:effectLst/>
                <a:latin typeface="微软雅黑" panose="020B0503020204020204" pitchFamily="34" charset="-122"/>
                <a:ea typeface="微软雅黑" panose="020B0503020204020204" pitchFamily="34" charset="-122"/>
              </a:rPr>
              <a:t>利用</a:t>
            </a:r>
            <a:r>
              <a:rPr lang="en-US" altLang="zh-CN" sz="2400" b="0" i="0" dirty="0">
                <a:effectLst/>
                <a:latin typeface="微软雅黑" panose="020B0503020204020204" pitchFamily="34" charset="-122"/>
                <a:ea typeface="微软雅黑" panose="020B0503020204020204" pitchFamily="34" charset="-122"/>
              </a:rPr>
              <a:t>chrome</a:t>
            </a:r>
            <a:r>
              <a:rPr lang="zh-CN" altLang="en-US" sz="2400" b="0" i="0" dirty="0">
                <a:effectLst/>
                <a:latin typeface="微软雅黑" panose="020B0503020204020204" pitchFamily="34" charset="-122"/>
                <a:ea typeface="微软雅黑" panose="020B0503020204020204" pitchFamily="34" charset="-122"/>
              </a:rPr>
              <a:t>自带调试工具抓包</a:t>
            </a:r>
            <a:r>
              <a:rPr lang="zh-CN" altLang="en-US" sz="2400" dirty="0">
                <a:latin typeface="微软雅黑" panose="020B0503020204020204" pitchFamily="34" charset="-122"/>
                <a:ea typeface="微软雅黑" panose="020B0503020204020204" pitchFamily="34" charset="-122"/>
              </a:rPr>
              <a:t>。留言板中输入的内容，附在页面请求地址中发给了服务器，这种参数字段存放在</a:t>
            </a:r>
            <a:r>
              <a:rPr lang="en-US" altLang="zh-CN" sz="2400" dirty="0">
                <a:latin typeface="微软雅黑" panose="020B0503020204020204" pitchFamily="34" charset="-122"/>
                <a:ea typeface="微软雅黑" panose="020B0503020204020204" pitchFamily="34" charset="-122"/>
              </a:rPr>
              <a:t>URL</a:t>
            </a:r>
            <a:r>
              <a:rPr lang="zh-CN" altLang="en-US" sz="2400" dirty="0">
                <a:latin typeface="微软雅黑" panose="020B0503020204020204" pitchFamily="34" charset="-122"/>
                <a:ea typeface="微软雅黑" panose="020B0503020204020204" pitchFamily="34" charset="-122"/>
              </a:rPr>
              <a:t>中的请求即为</a:t>
            </a:r>
            <a:r>
              <a:rPr lang="en-US" altLang="zh-CN" sz="2400" dirty="0">
                <a:latin typeface="微软雅黑" panose="020B0503020204020204" pitchFamily="34" charset="-122"/>
                <a:ea typeface="微软雅黑" panose="020B0503020204020204" pitchFamily="34" charset="-122"/>
              </a:rPr>
              <a:t>GET</a:t>
            </a:r>
            <a:r>
              <a:rPr lang="zh-CN" altLang="en-US" sz="2400" dirty="0">
                <a:latin typeface="微软雅黑" panose="020B0503020204020204" pitchFamily="34" charset="-122"/>
                <a:ea typeface="微软雅黑" panose="020B0503020204020204" pitchFamily="34" charset="-122"/>
              </a:rPr>
              <a:t>请求。</a:t>
            </a:r>
            <a:br>
              <a:rPr lang="zh-CN" altLang="en-US"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用户的添加留言请求中，还可以看到用户身份标识</a:t>
            </a:r>
            <a:r>
              <a:rPr lang="en-US" altLang="zh-CN" sz="2400" dirty="0">
                <a:latin typeface="微软雅黑" panose="020B0503020204020204" pitchFamily="34" charset="-122"/>
                <a:ea typeface="微软雅黑" panose="020B0503020204020204" pitchFamily="34" charset="-122"/>
              </a:rPr>
              <a:t>Cookie</a:t>
            </a:r>
            <a:r>
              <a:rPr lang="zh-CN" altLang="en-US" sz="2400" dirty="0">
                <a:latin typeface="微软雅黑" panose="020B0503020204020204" pitchFamily="34" charset="-122"/>
                <a:ea typeface="微软雅黑" panose="020B0503020204020204" pitchFamily="34" charset="-122"/>
              </a:rPr>
              <a:t>字段。</a:t>
            </a:r>
            <a:br>
              <a:rPr lang="en-US" altLang="zh-CN" sz="2400" dirty="0">
                <a:latin typeface="微软雅黑" panose="020B0503020204020204" pitchFamily="34" charset="-122"/>
                <a:ea typeface="微软雅黑" panose="020B0503020204020204" pitchFamily="34" charset="-122"/>
              </a:rPr>
            </a:br>
            <a:endParaRPr lang="en-US" altLang="zh-CN" sz="2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409BAC1D-67B1-D186-49E2-C71589479042}"/>
              </a:ext>
            </a:extLst>
          </p:cNvPr>
          <p:cNvPicPr>
            <a:picLocks noChangeAspect="1"/>
          </p:cNvPicPr>
          <p:nvPr/>
        </p:nvPicPr>
        <p:blipFill>
          <a:blip r:embed="rId3"/>
          <a:stretch>
            <a:fillRect/>
          </a:stretch>
        </p:blipFill>
        <p:spPr>
          <a:xfrm>
            <a:off x="1143862" y="104828"/>
            <a:ext cx="9068542" cy="6534810"/>
          </a:xfrm>
          <a:prstGeom prst="rect">
            <a:avLst/>
          </a:prstGeom>
        </p:spPr>
      </p:pic>
    </p:spTree>
    <p:extLst>
      <p:ext uri="{BB962C8B-B14F-4D97-AF65-F5344CB8AC3E}">
        <p14:creationId xmlns:p14="http://schemas.microsoft.com/office/powerpoint/2010/main" val="269513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748868" y="1817125"/>
            <a:ext cx="8694263" cy="1636602"/>
          </a:xfrm>
          <a:prstGeom prst="rect">
            <a:avLst/>
          </a:prstGeom>
          <a:noFill/>
        </p:spPr>
        <p:txBody>
          <a:bodyPr wrap="square" rtlCol="0">
            <a:spAutoFit/>
          </a:bodyPr>
          <a:lstStyle/>
          <a:p>
            <a:pPr>
              <a:lnSpc>
                <a:spcPct val="130000"/>
              </a:lnSpc>
            </a:pPr>
            <a:r>
              <a:rPr lang="zh-CN" altLang="en-US" sz="2400" b="1" dirty="0">
                <a:solidFill>
                  <a:srgbClr val="000000">
                    <a:lumMod val="75000"/>
                    <a:lumOff val="25000"/>
                  </a:srgbClr>
                </a:solidFill>
                <a:latin typeface="Arial"/>
                <a:ea typeface="微软雅黑"/>
              </a:rPr>
              <a:t>实验环境</a:t>
            </a:r>
            <a:r>
              <a:rPr lang="zh-CN" altLang="en-US" sz="2400" dirty="0">
                <a:solidFill>
                  <a:srgbClr val="000000">
                    <a:lumMod val="75000"/>
                    <a:lumOff val="25000"/>
                  </a:srgbClr>
                </a:solidFill>
                <a:latin typeface="Arial"/>
                <a:ea typeface="微软雅黑"/>
              </a:rPr>
              <a:t>：</a:t>
            </a:r>
            <a:endParaRPr lang="en-US" altLang="zh-CN" sz="2400" dirty="0">
              <a:solidFill>
                <a:srgbClr val="000000">
                  <a:lumMod val="75000"/>
                  <a:lumOff val="25000"/>
                </a:srgbClr>
              </a:solidFill>
              <a:latin typeface="Arial"/>
              <a:ea typeface="微软雅黑"/>
            </a:endParaRPr>
          </a:p>
          <a:p>
            <a:pPr>
              <a:lnSpc>
                <a:spcPct val="130000"/>
              </a:lnSpc>
              <a:spcBef>
                <a:spcPts val="600"/>
              </a:spcBef>
            </a:pPr>
            <a:r>
              <a:rPr lang="en-US" altLang="zh-CN" sz="2400" b="0" i="0" dirty="0">
                <a:effectLst/>
                <a:latin typeface="微软雅黑" panose="020B0503020204020204" pitchFamily="34" charset="-122"/>
                <a:ea typeface="微软雅黑" panose="020B0503020204020204" pitchFamily="34" charset="-122"/>
              </a:rPr>
              <a:t>windows XP</a:t>
            </a:r>
            <a:r>
              <a:rPr lang="zh-CN" altLang="en-US" sz="2400" b="0" i="0" dirty="0">
                <a:effectLst/>
                <a:latin typeface="微软雅黑" panose="020B0503020204020204" pitchFamily="34" charset="-122"/>
                <a:ea typeface="微软雅黑" panose="020B0503020204020204" pitchFamily="34" charset="-122"/>
              </a:rPr>
              <a:t>虚拟机两台</a:t>
            </a:r>
            <a:endParaRPr lang="en-US" altLang="zh-CN" sz="2400" b="0" i="0" dirty="0">
              <a:effectLst/>
              <a:latin typeface="微软雅黑" panose="020B0503020204020204" pitchFamily="34" charset="-122"/>
              <a:ea typeface="微软雅黑" panose="020B0503020204020204" pitchFamily="34" charset="-122"/>
            </a:endParaRPr>
          </a:p>
          <a:p>
            <a:pPr>
              <a:lnSpc>
                <a:spcPct val="130000"/>
              </a:lnSpc>
              <a:spcBef>
                <a:spcPts val="600"/>
              </a:spcBef>
            </a:pPr>
            <a:r>
              <a:rPr lang="zh-CN" altLang="en-US" sz="2400" dirty="0">
                <a:latin typeface="微软雅黑" panose="020B0503020204020204" pitchFamily="34" charset="-122"/>
                <a:ea typeface="微软雅黑" panose="020B0503020204020204" pitchFamily="34" charset="-122"/>
              </a:rPr>
              <a:t>分别配置有</a:t>
            </a:r>
            <a:r>
              <a:rPr lang="en-US" altLang="zh-CN" sz="2400" dirty="0">
                <a:latin typeface="微软雅黑" panose="020B0503020204020204" pitchFamily="34" charset="-122"/>
                <a:ea typeface="微软雅黑" panose="020B0503020204020204" pitchFamily="34" charset="-122"/>
              </a:rPr>
              <a:t>APACHE+MYSQL+PHP</a:t>
            </a:r>
            <a:endParaRPr lang="zh-CN" altLang="en-US" sz="24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Get</a:t>
            </a:r>
            <a:r>
              <a:rPr lang="zh-CN" altLang="en-US" sz="2800" dirty="0">
                <a:latin typeface="微软雅黑" panose="020B0503020204020204" pitchFamily="34" charset="-122"/>
                <a:ea typeface="微软雅黑" panose="020B0503020204020204" pitchFamily="34" charset="-122"/>
              </a:rPr>
              <a:t>形式的</a:t>
            </a:r>
            <a:r>
              <a:rPr lang="en-US" altLang="zh-CN" sz="2800" dirty="0">
                <a:latin typeface="微软雅黑" panose="020B0503020204020204" pitchFamily="34" charset="-122"/>
                <a:ea typeface="微软雅黑" panose="020B0503020204020204" pitchFamily="34" charset="-122"/>
              </a:rPr>
              <a:t>CSRF</a:t>
            </a:r>
            <a:r>
              <a:rPr lang="zh-CN" altLang="en-US" sz="2800" dirty="0">
                <a:latin typeface="微软雅黑" panose="020B0503020204020204" pitchFamily="34" charset="-122"/>
                <a:ea typeface="微软雅黑" panose="020B0503020204020204" pitchFamily="34" charset="-122"/>
              </a:rPr>
              <a:t>攻击</a:t>
            </a:r>
          </a:p>
        </p:txBody>
      </p:sp>
      <p:pic>
        <p:nvPicPr>
          <p:cNvPr id="6" name="图片 5">
            <a:extLst>
              <a:ext uri="{FF2B5EF4-FFF2-40B4-BE49-F238E27FC236}">
                <a16:creationId xmlns:a16="http://schemas.microsoft.com/office/drawing/2014/main" id="{54E76E2A-5193-0E56-668A-436082EA9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439" y="1663876"/>
            <a:ext cx="10495739" cy="2070726"/>
          </a:xfrm>
          <a:prstGeom prst="rect">
            <a:avLst/>
          </a:prstGeom>
        </p:spPr>
      </p:pic>
    </p:spTree>
    <p:extLst>
      <p:ext uri="{BB962C8B-B14F-4D97-AF65-F5344CB8AC3E}">
        <p14:creationId xmlns:p14="http://schemas.microsoft.com/office/powerpoint/2010/main" val="1794986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571626" y="1268485"/>
            <a:ext cx="9048747" cy="1485920"/>
          </a:xfrm>
          <a:prstGeom prst="rect">
            <a:avLst/>
          </a:prstGeom>
          <a:noFill/>
        </p:spPr>
        <p:txBody>
          <a:bodyPr wrap="square" rtlCol="0">
            <a:spAutoFit/>
          </a:bodyPr>
          <a:lstStyle/>
          <a:p>
            <a:pPr>
              <a:lnSpc>
                <a:spcPct val="130000"/>
              </a:lnSpc>
            </a:pPr>
            <a:r>
              <a:rPr lang="zh-CN" altLang="en-US" sz="2400" b="1" dirty="0">
                <a:solidFill>
                  <a:srgbClr val="000000">
                    <a:lumMod val="75000"/>
                    <a:lumOff val="25000"/>
                  </a:srgbClr>
                </a:solidFill>
                <a:latin typeface="Arial"/>
                <a:ea typeface="微软雅黑"/>
              </a:rPr>
              <a:t>恶意网站代码分析</a:t>
            </a:r>
            <a:r>
              <a:rPr lang="zh-CN" altLang="en-US" sz="2400" dirty="0">
                <a:solidFill>
                  <a:srgbClr val="000000">
                    <a:lumMod val="75000"/>
                    <a:lumOff val="25000"/>
                  </a:srgbClr>
                </a:solidFill>
                <a:latin typeface="Arial"/>
                <a:ea typeface="微软雅黑"/>
              </a:rPr>
              <a:t>：</a:t>
            </a:r>
            <a:r>
              <a:rPr lang="zh-CN" altLang="en-US" sz="2400" dirty="0">
                <a:latin typeface="微软雅黑" panose="020B0503020204020204" pitchFamily="34" charset="-122"/>
                <a:ea typeface="微软雅黑" panose="020B0503020204020204" pitchFamily="34" charset="-122"/>
              </a:rPr>
              <a:t>恶意网站通过设置</a:t>
            </a:r>
            <a:r>
              <a:rPr lang="en-US" altLang="zh-CN" sz="2400" dirty="0" err="1">
                <a:latin typeface="微软雅黑" panose="020B0503020204020204" pitchFamily="34" charset="-122"/>
                <a:ea typeface="微软雅黑" panose="020B0503020204020204" pitchFamily="34" charset="-122"/>
              </a:rPr>
              <a:t>src</a:t>
            </a:r>
            <a:r>
              <a:rPr lang="zh-CN" altLang="en-US" sz="2400" dirty="0">
                <a:latin typeface="微软雅黑" panose="020B0503020204020204" pitchFamily="34" charset="-122"/>
                <a:ea typeface="微软雅黑" panose="020B0503020204020204" pitchFamily="34" charset="-122"/>
              </a:rPr>
              <a:t>地址，向留言板网站发送了一条恶意留言请求，并在发送请求时自动将</a:t>
            </a:r>
            <a:r>
              <a:rPr lang="en-US" altLang="zh-CN" sz="2400" dirty="0">
                <a:latin typeface="微软雅黑" panose="020B0503020204020204" pitchFamily="34" charset="-122"/>
                <a:ea typeface="微软雅黑" panose="020B0503020204020204" pitchFamily="34" charset="-122"/>
              </a:rPr>
              <a:t>Cookie</a:t>
            </a:r>
            <a:r>
              <a:rPr lang="zh-CN" altLang="en-US" sz="2400" dirty="0">
                <a:latin typeface="微软雅黑" panose="020B0503020204020204" pitchFamily="34" charset="-122"/>
                <a:ea typeface="微软雅黑" panose="020B0503020204020204" pitchFamily="34" charset="-122"/>
              </a:rPr>
              <a:t>附带上。</a:t>
            </a:r>
            <a:br>
              <a:rPr lang="zh-CN" altLang="en-US" sz="2400" dirty="0">
                <a:latin typeface="微软雅黑" panose="020B0503020204020204" pitchFamily="34" charset="-122"/>
                <a:ea typeface="微软雅黑" panose="020B0503020204020204" pitchFamily="34" charset="-122"/>
              </a:rPr>
            </a:br>
            <a:endParaRPr lang="zh-CN" altLang="en-US" sz="24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Get</a:t>
            </a:r>
            <a:r>
              <a:rPr lang="zh-CN" altLang="en-US" sz="2800" dirty="0">
                <a:latin typeface="微软雅黑" panose="020B0503020204020204" pitchFamily="34" charset="-122"/>
                <a:ea typeface="微软雅黑" panose="020B0503020204020204" pitchFamily="34" charset="-122"/>
              </a:rPr>
              <a:t>形式的</a:t>
            </a:r>
            <a:r>
              <a:rPr lang="en-US" altLang="zh-CN" sz="2800" dirty="0">
                <a:latin typeface="微软雅黑" panose="020B0503020204020204" pitchFamily="34" charset="-122"/>
                <a:ea typeface="微软雅黑" panose="020B0503020204020204" pitchFamily="34" charset="-122"/>
              </a:rPr>
              <a:t>CSRF</a:t>
            </a:r>
            <a:r>
              <a:rPr lang="zh-CN" altLang="en-US" sz="2800" dirty="0">
                <a:latin typeface="微软雅黑" panose="020B0503020204020204" pitchFamily="34" charset="-122"/>
                <a:ea typeface="微软雅黑" panose="020B0503020204020204" pitchFamily="34" charset="-122"/>
              </a:rPr>
              <a:t>攻击</a:t>
            </a:r>
          </a:p>
        </p:txBody>
      </p:sp>
      <p:pic>
        <p:nvPicPr>
          <p:cNvPr id="3" name="图片 2">
            <a:extLst>
              <a:ext uri="{FF2B5EF4-FFF2-40B4-BE49-F238E27FC236}">
                <a16:creationId xmlns:a16="http://schemas.microsoft.com/office/drawing/2014/main" id="{B8230CB2-1E21-FD54-CC7F-1CB06E014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86" y="2440907"/>
            <a:ext cx="11782425" cy="2457450"/>
          </a:xfrm>
          <a:prstGeom prst="rect">
            <a:avLst/>
          </a:prstGeom>
        </p:spPr>
      </p:pic>
    </p:spTree>
    <p:extLst>
      <p:ext uri="{BB962C8B-B14F-4D97-AF65-F5344CB8AC3E}">
        <p14:creationId xmlns:p14="http://schemas.microsoft.com/office/powerpoint/2010/main" val="1849862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2C2E8AD-4767-09C8-CC88-7A1DD9856994}"/>
              </a:ext>
            </a:extLst>
          </p:cNvPr>
          <p:cNvPicPr>
            <a:picLocks noChangeAspect="1"/>
          </p:cNvPicPr>
          <p:nvPr/>
        </p:nvPicPr>
        <p:blipFill>
          <a:blip r:embed="rId3"/>
          <a:stretch>
            <a:fillRect/>
          </a:stretch>
        </p:blipFill>
        <p:spPr>
          <a:xfrm>
            <a:off x="1698812" y="1708419"/>
            <a:ext cx="8096250" cy="4914900"/>
          </a:xfrm>
          <a:prstGeom prst="rect">
            <a:avLst/>
          </a:prstGeom>
        </p:spPr>
      </p:pic>
      <p:sp>
        <p:nvSpPr>
          <p:cNvPr id="14" name="文本框 13">
            <a:extLst>
              <a:ext uri="{FF2B5EF4-FFF2-40B4-BE49-F238E27FC236}">
                <a16:creationId xmlns:a16="http://schemas.microsoft.com/office/drawing/2014/main" id="{E2E96786-9A0E-4780-8CA5-E645145FD6D2}"/>
              </a:ext>
            </a:extLst>
          </p:cNvPr>
          <p:cNvSpPr txBox="1"/>
          <p:nvPr/>
        </p:nvSpPr>
        <p:spPr>
          <a:xfrm>
            <a:off x="1616045" y="1342658"/>
            <a:ext cx="8694263" cy="525016"/>
          </a:xfrm>
          <a:prstGeom prst="rect">
            <a:avLst/>
          </a:prstGeom>
          <a:noFill/>
        </p:spPr>
        <p:txBody>
          <a:bodyPr wrap="square" rtlCol="0">
            <a:spAutoFit/>
          </a:bodyPr>
          <a:lstStyle/>
          <a:p>
            <a:pPr>
              <a:lnSpc>
                <a:spcPct val="130000"/>
              </a:lnSpc>
            </a:pPr>
            <a:r>
              <a:rPr lang="zh-CN" altLang="en-US" sz="2400" b="1" dirty="0">
                <a:solidFill>
                  <a:srgbClr val="000000">
                    <a:lumMod val="75000"/>
                    <a:lumOff val="25000"/>
                  </a:srgbClr>
                </a:solidFill>
                <a:latin typeface="Arial"/>
                <a:ea typeface="微软雅黑"/>
              </a:rPr>
              <a:t>步骤同上，只是访问的恶意网站不同</a:t>
            </a:r>
            <a:r>
              <a:rPr lang="zh-CN" altLang="en-US" sz="2400" dirty="0">
                <a:solidFill>
                  <a:srgbClr val="000000">
                    <a:lumMod val="75000"/>
                    <a:lumOff val="25000"/>
                  </a:srgbClr>
                </a:solidFill>
                <a:latin typeface="Arial"/>
                <a:ea typeface="微软雅黑"/>
              </a:rPr>
              <a:t>：</a:t>
            </a:r>
            <a:endParaRPr lang="en-US" altLang="zh-CN" sz="2400" dirty="0">
              <a:solidFill>
                <a:srgbClr val="000000">
                  <a:lumMod val="75000"/>
                  <a:lumOff val="25000"/>
                </a:srgbClr>
              </a:solidFill>
              <a:latin typeface="Arial"/>
              <a:ea typeface="微软雅黑"/>
            </a:endParaRP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POST</a:t>
            </a:r>
            <a:r>
              <a:rPr lang="zh-CN" altLang="en-US" sz="2800" dirty="0">
                <a:latin typeface="微软雅黑" panose="020B0503020204020204" pitchFamily="34" charset="-122"/>
                <a:ea typeface="微软雅黑" panose="020B0503020204020204" pitchFamily="34" charset="-122"/>
              </a:rPr>
              <a:t>形式的</a:t>
            </a:r>
            <a:r>
              <a:rPr lang="en-US" altLang="zh-CN" sz="2800" dirty="0">
                <a:latin typeface="微软雅黑" panose="020B0503020204020204" pitchFamily="34" charset="-122"/>
                <a:ea typeface="微软雅黑" panose="020B0503020204020204" pitchFamily="34" charset="-122"/>
              </a:rPr>
              <a:t>CSRF</a:t>
            </a:r>
            <a:r>
              <a:rPr lang="zh-CN" altLang="en-US" sz="2800" dirty="0">
                <a:latin typeface="微软雅黑" panose="020B0503020204020204" pitchFamily="34" charset="-122"/>
                <a:ea typeface="微软雅黑" panose="020B0503020204020204" pitchFamily="34" charset="-122"/>
              </a:rPr>
              <a:t>攻击</a:t>
            </a:r>
          </a:p>
        </p:txBody>
      </p:sp>
    </p:spTree>
    <p:extLst>
      <p:ext uri="{BB962C8B-B14F-4D97-AF65-F5344CB8AC3E}">
        <p14:creationId xmlns:p14="http://schemas.microsoft.com/office/powerpoint/2010/main" val="1313116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616045" y="1342658"/>
            <a:ext cx="8694263" cy="525016"/>
          </a:xfrm>
          <a:prstGeom prst="rect">
            <a:avLst/>
          </a:prstGeom>
          <a:noFill/>
        </p:spPr>
        <p:txBody>
          <a:bodyPr wrap="square" rtlCol="0">
            <a:spAutoFit/>
          </a:bodyPr>
          <a:lstStyle/>
          <a:p>
            <a:pPr>
              <a:lnSpc>
                <a:spcPct val="130000"/>
              </a:lnSpc>
            </a:pPr>
            <a:r>
              <a:rPr lang="zh-CN" altLang="en-US" sz="2400" b="1" dirty="0">
                <a:solidFill>
                  <a:srgbClr val="000000">
                    <a:lumMod val="75000"/>
                    <a:lumOff val="25000"/>
                  </a:srgbClr>
                </a:solidFill>
                <a:latin typeface="Arial"/>
                <a:ea typeface="微软雅黑"/>
              </a:rPr>
              <a:t>同样进行抓包</a:t>
            </a:r>
            <a:r>
              <a:rPr lang="zh-CN" altLang="en-US" sz="2400" dirty="0">
                <a:solidFill>
                  <a:srgbClr val="000000">
                    <a:lumMod val="75000"/>
                    <a:lumOff val="25000"/>
                  </a:srgbClr>
                </a:solidFill>
                <a:latin typeface="Arial"/>
                <a:ea typeface="微软雅黑"/>
              </a:rPr>
              <a:t>：</a:t>
            </a:r>
            <a:endParaRPr lang="en-US" altLang="zh-CN" sz="2400" dirty="0">
              <a:solidFill>
                <a:srgbClr val="000000">
                  <a:lumMod val="75000"/>
                  <a:lumOff val="25000"/>
                </a:srgbClr>
              </a:solidFill>
              <a:latin typeface="Arial"/>
              <a:ea typeface="微软雅黑"/>
            </a:endParaRP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POST</a:t>
            </a:r>
            <a:r>
              <a:rPr lang="zh-CN" altLang="en-US" sz="2800" dirty="0">
                <a:latin typeface="微软雅黑" panose="020B0503020204020204" pitchFamily="34" charset="-122"/>
                <a:ea typeface="微软雅黑" panose="020B0503020204020204" pitchFamily="34" charset="-122"/>
              </a:rPr>
              <a:t>形式的</a:t>
            </a:r>
            <a:r>
              <a:rPr lang="en-US" altLang="zh-CN" sz="2800" dirty="0">
                <a:latin typeface="微软雅黑" panose="020B0503020204020204" pitchFamily="34" charset="-122"/>
                <a:ea typeface="微软雅黑" panose="020B0503020204020204" pitchFamily="34" charset="-122"/>
              </a:rPr>
              <a:t>CSRF</a:t>
            </a:r>
            <a:r>
              <a:rPr lang="zh-CN" altLang="en-US" sz="2800" dirty="0">
                <a:latin typeface="微软雅黑" panose="020B0503020204020204" pitchFamily="34" charset="-122"/>
                <a:ea typeface="微软雅黑" panose="020B0503020204020204" pitchFamily="34" charset="-122"/>
              </a:rPr>
              <a:t>攻击</a:t>
            </a:r>
          </a:p>
        </p:txBody>
      </p:sp>
      <p:pic>
        <p:nvPicPr>
          <p:cNvPr id="5" name="图片 4">
            <a:extLst>
              <a:ext uri="{FF2B5EF4-FFF2-40B4-BE49-F238E27FC236}">
                <a16:creationId xmlns:a16="http://schemas.microsoft.com/office/drawing/2014/main" id="{BB8F5840-F794-1B42-8834-8A3DA7E9D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868" y="861154"/>
            <a:ext cx="10110615" cy="5684865"/>
          </a:xfrm>
          <a:prstGeom prst="rect">
            <a:avLst/>
          </a:prstGeom>
        </p:spPr>
      </p:pic>
    </p:spTree>
    <p:extLst>
      <p:ext uri="{BB962C8B-B14F-4D97-AF65-F5344CB8AC3E}">
        <p14:creationId xmlns:p14="http://schemas.microsoft.com/office/powerpoint/2010/main" val="1551613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616045" y="1342658"/>
            <a:ext cx="8694263" cy="525016"/>
          </a:xfrm>
          <a:prstGeom prst="rect">
            <a:avLst/>
          </a:prstGeom>
          <a:noFill/>
        </p:spPr>
        <p:txBody>
          <a:bodyPr wrap="square" rtlCol="0">
            <a:spAutoFit/>
          </a:bodyPr>
          <a:lstStyle/>
          <a:p>
            <a:pPr>
              <a:lnSpc>
                <a:spcPct val="130000"/>
              </a:lnSpc>
            </a:pPr>
            <a:r>
              <a:rPr lang="zh-CN" altLang="en-US" sz="2400" b="1" dirty="0">
                <a:solidFill>
                  <a:srgbClr val="000000">
                    <a:lumMod val="75000"/>
                    <a:lumOff val="25000"/>
                  </a:srgbClr>
                </a:solidFill>
                <a:latin typeface="Arial"/>
                <a:ea typeface="微软雅黑"/>
              </a:rPr>
              <a:t>查看恶意网站的源码</a:t>
            </a:r>
            <a:r>
              <a:rPr lang="zh-CN" altLang="en-US" sz="2400" dirty="0">
                <a:solidFill>
                  <a:srgbClr val="000000">
                    <a:lumMod val="75000"/>
                    <a:lumOff val="25000"/>
                  </a:srgbClr>
                </a:solidFill>
                <a:latin typeface="Arial"/>
                <a:ea typeface="微软雅黑"/>
              </a:rPr>
              <a:t>：</a:t>
            </a:r>
            <a:endParaRPr lang="en-US" altLang="zh-CN" sz="2400" dirty="0">
              <a:solidFill>
                <a:srgbClr val="000000">
                  <a:lumMod val="75000"/>
                  <a:lumOff val="25000"/>
                </a:srgbClr>
              </a:solidFill>
              <a:latin typeface="Arial"/>
              <a:ea typeface="微软雅黑"/>
            </a:endParaRP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POST</a:t>
            </a:r>
            <a:r>
              <a:rPr lang="zh-CN" altLang="en-US" sz="2800" dirty="0">
                <a:latin typeface="微软雅黑" panose="020B0503020204020204" pitchFamily="34" charset="-122"/>
                <a:ea typeface="微软雅黑" panose="020B0503020204020204" pitchFamily="34" charset="-122"/>
              </a:rPr>
              <a:t>形式的</a:t>
            </a:r>
            <a:r>
              <a:rPr lang="en-US" altLang="zh-CN" sz="2800" dirty="0">
                <a:latin typeface="微软雅黑" panose="020B0503020204020204" pitchFamily="34" charset="-122"/>
                <a:ea typeface="微软雅黑" panose="020B0503020204020204" pitchFamily="34" charset="-122"/>
              </a:rPr>
              <a:t>CSRF</a:t>
            </a:r>
            <a:r>
              <a:rPr lang="zh-CN" altLang="en-US" sz="2800" dirty="0">
                <a:latin typeface="微软雅黑" panose="020B0503020204020204" pitchFamily="34" charset="-122"/>
                <a:ea typeface="微软雅黑" panose="020B0503020204020204" pitchFamily="34" charset="-122"/>
              </a:rPr>
              <a:t>攻击</a:t>
            </a:r>
          </a:p>
        </p:txBody>
      </p:sp>
      <p:pic>
        <p:nvPicPr>
          <p:cNvPr id="5" name="图片 4">
            <a:extLst>
              <a:ext uri="{FF2B5EF4-FFF2-40B4-BE49-F238E27FC236}">
                <a16:creationId xmlns:a16="http://schemas.microsoft.com/office/drawing/2014/main" id="{745B38C6-ED5C-E46D-E4BC-2FBE4D25C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40" y="2049794"/>
            <a:ext cx="11043920" cy="3980756"/>
          </a:xfrm>
          <a:prstGeom prst="rect">
            <a:avLst/>
          </a:prstGeom>
        </p:spPr>
      </p:pic>
    </p:spTree>
    <p:extLst>
      <p:ext uri="{BB962C8B-B14F-4D97-AF65-F5344CB8AC3E}">
        <p14:creationId xmlns:p14="http://schemas.microsoft.com/office/powerpoint/2010/main" val="2192577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C396756-6D05-4AAB-B773-C809AF06DD13}"/>
              </a:ext>
            </a:extLst>
          </p:cNvPr>
          <p:cNvSpPr txBox="1"/>
          <p:nvPr/>
        </p:nvSpPr>
        <p:spPr>
          <a:xfrm>
            <a:off x="4780418" y="3507040"/>
            <a:ext cx="2631160" cy="1345282"/>
          </a:xfrm>
          <a:prstGeom prst="rect">
            <a:avLst/>
          </a:prstGeom>
          <a:noFill/>
        </p:spPr>
        <p:txBody>
          <a:bodyPr wrap="square" rtlCol="0">
            <a:spAutoFit/>
          </a:bodyPr>
          <a:lstStyle/>
          <a:p>
            <a:pPr algn="just"/>
            <a:r>
              <a:rPr lang="zh-CN" altLang="en-US" sz="8000" dirty="0">
                <a:solidFill>
                  <a:schemeClr val="bg1"/>
                </a:solidFill>
                <a:latin typeface="微软雅黑" panose="020B0503020204020204" pitchFamily="34" charset="-122"/>
                <a:ea typeface="微软雅黑" panose="020B0503020204020204" pitchFamily="34" charset="-122"/>
              </a:rPr>
              <a:t>谢谢！</a:t>
            </a:r>
          </a:p>
        </p:txBody>
      </p:sp>
    </p:spTree>
    <p:extLst>
      <p:ext uri="{BB962C8B-B14F-4D97-AF65-F5344CB8AC3E}">
        <p14:creationId xmlns:p14="http://schemas.microsoft.com/office/powerpoint/2010/main" val="2506984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713390" y="1959167"/>
            <a:ext cx="8932627" cy="2676374"/>
          </a:xfrm>
          <a:prstGeom prst="rect">
            <a:avLst/>
          </a:prstGeom>
          <a:noFill/>
        </p:spPr>
        <p:txBody>
          <a:bodyPr wrap="square" rtlCol="0">
            <a:spAutoFit/>
          </a:bodyPr>
          <a:lstStyle/>
          <a:p>
            <a:pPr>
              <a:lnSpc>
                <a:spcPct val="130000"/>
              </a:lnSpc>
            </a:pPr>
            <a:r>
              <a:rPr lang="en-US" altLang="zh-CN" sz="2400" b="1" dirty="0">
                <a:solidFill>
                  <a:srgbClr val="000000">
                    <a:lumMod val="75000"/>
                    <a:lumOff val="25000"/>
                  </a:srgbClr>
                </a:solidFill>
                <a:latin typeface="Arial"/>
                <a:ea typeface="微软雅黑"/>
              </a:rPr>
              <a:t>cookie</a:t>
            </a:r>
            <a:r>
              <a:rPr lang="zh-CN" altLang="en-US" sz="2400" dirty="0">
                <a:solidFill>
                  <a:srgbClr val="000000">
                    <a:lumMod val="75000"/>
                    <a:lumOff val="25000"/>
                  </a:srgbClr>
                </a:solidFill>
                <a:latin typeface="Arial"/>
                <a:ea typeface="微软雅黑"/>
              </a:rPr>
              <a:t>：</a:t>
            </a:r>
            <a:endParaRPr lang="en-US" altLang="zh-CN" sz="2400" dirty="0">
              <a:solidFill>
                <a:srgbClr val="000000">
                  <a:lumMod val="75000"/>
                  <a:lumOff val="25000"/>
                </a:srgbClr>
              </a:solidFill>
              <a:latin typeface="Arial"/>
              <a:ea typeface="微软雅黑"/>
            </a:endParaRPr>
          </a:p>
          <a:p>
            <a:pPr>
              <a:lnSpc>
                <a:spcPct val="130000"/>
              </a:lnSpc>
              <a:spcBef>
                <a:spcPts val="600"/>
              </a:spcBef>
            </a:pPr>
            <a:r>
              <a:rPr lang="zh-CN" altLang="en-US" sz="2400" dirty="0">
                <a:solidFill>
                  <a:srgbClr val="000000">
                    <a:lumMod val="75000"/>
                    <a:lumOff val="25000"/>
                  </a:srgbClr>
                </a:solidFill>
                <a:latin typeface="Arial"/>
                <a:ea typeface="微软雅黑"/>
              </a:rPr>
              <a:t>保存在客户机中的简单的文本文件</a:t>
            </a:r>
            <a:endParaRPr lang="en-US" altLang="zh-CN" sz="2400" dirty="0">
              <a:solidFill>
                <a:srgbClr val="000000">
                  <a:lumMod val="75000"/>
                  <a:lumOff val="25000"/>
                </a:srgbClr>
              </a:solidFill>
              <a:latin typeface="Arial"/>
              <a:ea typeface="微软雅黑"/>
            </a:endParaRPr>
          </a:p>
          <a:p>
            <a:pPr>
              <a:lnSpc>
                <a:spcPct val="130000"/>
              </a:lnSpc>
              <a:spcBef>
                <a:spcPts val="600"/>
              </a:spcBef>
            </a:pPr>
            <a:r>
              <a:rPr lang="zh-CN" altLang="en-US" sz="2400" dirty="0">
                <a:solidFill>
                  <a:srgbClr val="000000">
                    <a:lumMod val="75000"/>
                    <a:lumOff val="25000"/>
                  </a:srgbClr>
                </a:solidFill>
                <a:latin typeface="Arial"/>
                <a:ea typeface="微软雅黑"/>
              </a:rPr>
              <a:t>网站为了辨别用户身份，储存在用户本地终端上的数据（用户名、密码等）</a:t>
            </a:r>
            <a:endParaRPr lang="en-US" altLang="zh-CN" sz="2400" dirty="0">
              <a:solidFill>
                <a:srgbClr val="000000">
                  <a:lumMod val="75000"/>
                  <a:lumOff val="25000"/>
                </a:srgbClr>
              </a:solidFill>
              <a:latin typeface="Arial"/>
              <a:ea typeface="微软雅黑"/>
            </a:endParaRPr>
          </a:p>
          <a:p>
            <a:pPr>
              <a:lnSpc>
                <a:spcPct val="130000"/>
              </a:lnSpc>
              <a:spcBef>
                <a:spcPts val="600"/>
              </a:spcBef>
            </a:pPr>
            <a:r>
              <a:rPr lang="zh-CN" altLang="en-US" sz="2400" dirty="0">
                <a:solidFill>
                  <a:srgbClr val="000000">
                    <a:lumMod val="75000"/>
                    <a:lumOff val="25000"/>
                  </a:srgbClr>
                </a:solidFill>
                <a:latin typeface="Arial"/>
                <a:ea typeface="微软雅黑"/>
              </a:rPr>
              <a:t>方便用户，但给了攻击者可乘之机</a:t>
            </a: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攻击原理</a:t>
            </a:r>
          </a:p>
        </p:txBody>
      </p:sp>
    </p:spTree>
    <p:extLst>
      <p:ext uri="{BB962C8B-B14F-4D97-AF65-F5344CB8AC3E}">
        <p14:creationId xmlns:p14="http://schemas.microsoft.com/office/powerpoint/2010/main" val="39169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818589" y="1817125"/>
            <a:ext cx="8694263" cy="3086551"/>
          </a:xfrm>
          <a:prstGeom prst="rect">
            <a:avLst/>
          </a:prstGeom>
          <a:noFill/>
        </p:spPr>
        <p:txBody>
          <a:bodyPr wrap="square" rtlCol="0">
            <a:spAutoFit/>
          </a:bodyPr>
          <a:lstStyle/>
          <a:p>
            <a:pPr>
              <a:lnSpc>
                <a:spcPct val="130000"/>
              </a:lnSpc>
            </a:pPr>
            <a:r>
              <a:rPr lang="en-US" altLang="zh-CN" sz="2400" b="1" dirty="0">
                <a:solidFill>
                  <a:srgbClr val="000000">
                    <a:lumMod val="75000"/>
                    <a:lumOff val="25000"/>
                  </a:srgbClr>
                </a:solidFill>
                <a:latin typeface="Arial"/>
                <a:ea typeface="微软雅黑"/>
              </a:rPr>
              <a:t>CSRF</a:t>
            </a:r>
            <a:r>
              <a:rPr lang="zh-CN" altLang="en-US" sz="2400" b="1" dirty="0">
                <a:solidFill>
                  <a:srgbClr val="000000">
                    <a:lumMod val="75000"/>
                    <a:lumOff val="25000"/>
                  </a:srgbClr>
                </a:solidFill>
                <a:latin typeface="Arial"/>
                <a:ea typeface="微软雅黑"/>
              </a:rPr>
              <a:t>（</a:t>
            </a:r>
            <a:r>
              <a:rPr lang="en-US" altLang="zh-CN" sz="2400" b="1" dirty="0">
                <a:solidFill>
                  <a:srgbClr val="000000">
                    <a:lumMod val="75000"/>
                    <a:lumOff val="25000"/>
                  </a:srgbClr>
                </a:solidFill>
                <a:latin typeface="Arial"/>
                <a:ea typeface="微软雅黑"/>
              </a:rPr>
              <a:t>Cross-site request forgery</a:t>
            </a:r>
            <a:r>
              <a:rPr lang="zh-CN" altLang="en-US" sz="2400" b="1" dirty="0">
                <a:solidFill>
                  <a:srgbClr val="000000">
                    <a:lumMod val="75000"/>
                    <a:lumOff val="25000"/>
                  </a:srgbClr>
                </a:solidFill>
                <a:latin typeface="Arial"/>
                <a:ea typeface="微软雅黑"/>
              </a:rPr>
              <a:t>）跨站请求伪造</a:t>
            </a:r>
            <a:r>
              <a:rPr lang="zh-CN" altLang="en-US" sz="2400" dirty="0">
                <a:solidFill>
                  <a:srgbClr val="000000">
                    <a:lumMod val="75000"/>
                    <a:lumOff val="25000"/>
                  </a:srgbClr>
                </a:solidFill>
                <a:latin typeface="Arial"/>
                <a:ea typeface="微软雅黑"/>
              </a:rPr>
              <a:t>：</a:t>
            </a:r>
            <a:endParaRPr lang="en-US" altLang="zh-CN" sz="2400" dirty="0">
              <a:solidFill>
                <a:srgbClr val="000000">
                  <a:lumMod val="75000"/>
                  <a:lumOff val="25000"/>
                </a:srgbClr>
              </a:solidFill>
              <a:latin typeface="Arial"/>
              <a:ea typeface="微软雅黑"/>
            </a:endParaRPr>
          </a:p>
          <a:p>
            <a:pPr>
              <a:lnSpc>
                <a:spcPct val="130000"/>
              </a:lnSpc>
              <a:spcBef>
                <a:spcPts val="600"/>
              </a:spcBef>
            </a:pPr>
            <a:r>
              <a:rPr lang="zh-CN" altLang="en-US" sz="2400" dirty="0">
                <a:solidFill>
                  <a:srgbClr val="000000">
                    <a:lumMod val="75000"/>
                    <a:lumOff val="25000"/>
                  </a:srgbClr>
                </a:solidFill>
                <a:latin typeface="Arial"/>
                <a:ea typeface="微软雅黑"/>
              </a:rPr>
              <a:t>也叫</a:t>
            </a:r>
            <a:r>
              <a:rPr lang="en-US" altLang="zh-CN" sz="2400" dirty="0">
                <a:solidFill>
                  <a:srgbClr val="000000">
                    <a:lumMod val="75000"/>
                    <a:lumOff val="25000"/>
                  </a:srgbClr>
                </a:solidFill>
                <a:latin typeface="Arial"/>
                <a:ea typeface="微软雅黑"/>
              </a:rPr>
              <a:t>XSRF</a:t>
            </a:r>
            <a:r>
              <a:rPr lang="zh-CN" altLang="en-US" sz="2400" dirty="0">
                <a:solidFill>
                  <a:srgbClr val="000000">
                    <a:lumMod val="75000"/>
                    <a:lumOff val="25000"/>
                  </a:srgbClr>
                </a:solidFill>
                <a:latin typeface="Arial"/>
                <a:ea typeface="微软雅黑"/>
              </a:rPr>
              <a:t>，攻击者通过一些技术手段欺骗用户的浏览器去访问一个自己曾经认证过的网站并运行一些操作（如发邮件，发消息，甚至财产操作如转账和购买商品）</a:t>
            </a:r>
            <a:endParaRPr lang="en-US" altLang="zh-CN" sz="2400" dirty="0">
              <a:solidFill>
                <a:srgbClr val="000000">
                  <a:lumMod val="75000"/>
                  <a:lumOff val="25000"/>
                </a:srgbClr>
              </a:solidFill>
              <a:latin typeface="Arial"/>
              <a:ea typeface="微软雅黑"/>
            </a:endParaRPr>
          </a:p>
          <a:p>
            <a:pPr>
              <a:lnSpc>
                <a:spcPct val="130000"/>
              </a:lnSpc>
              <a:spcBef>
                <a:spcPts val="600"/>
              </a:spcBef>
            </a:pPr>
            <a:r>
              <a:rPr lang="zh-CN" altLang="en-US" sz="2400" dirty="0">
                <a:solidFill>
                  <a:srgbClr val="000000">
                    <a:lumMod val="75000"/>
                    <a:lumOff val="25000"/>
                  </a:srgbClr>
                </a:solidFill>
                <a:latin typeface="Arial"/>
                <a:ea typeface="微软雅黑"/>
              </a:rPr>
              <a:t>无法直接获取用户的账户控制权，而</a:t>
            </a:r>
            <a:r>
              <a:rPr lang="zh-CN" altLang="en-US" sz="2400" b="0" i="0" dirty="0">
                <a:solidFill>
                  <a:srgbClr val="333333"/>
                </a:solidFill>
                <a:effectLst/>
                <a:latin typeface="Helvetica Neue"/>
              </a:rPr>
              <a:t>是</a:t>
            </a:r>
            <a:r>
              <a:rPr lang="zh-CN" altLang="en-US" sz="2400" b="1" i="0" dirty="0">
                <a:solidFill>
                  <a:srgbClr val="333333"/>
                </a:solidFill>
                <a:effectLst/>
                <a:latin typeface="Helvetica Neue"/>
              </a:rPr>
              <a:t>欺骗用户浏览器，让其以用户的名义运行操作</a:t>
            </a:r>
            <a:endParaRPr lang="zh-CN" altLang="en-US" sz="2400" dirty="0">
              <a:solidFill>
                <a:srgbClr val="000000">
                  <a:lumMod val="75000"/>
                  <a:lumOff val="25000"/>
                </a:srgbClr>
              </a:solidFill>
              <a:latin typeface="Arial"/>
              <a:ea typeface="微软雅黑"/>
            </a:endParaRP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攻击原理</a:t>
            </a:r>
          </a:p>
        </p:txBody>
      </p:sp>
    </p:spTree>
    <p:extLst>
      <p:ext uri="{BB962C8B-B14F-4D97-AF65-F5344CB8AC3E}">
        <p14:creationId xmlns:p14="http://schemas.microsoft.com/office/powerpoint/2010/main" val="363472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951754" y="2243253"/>
            <a:ext cx="8694263" cy="2042354"/>
          </a:xfrm>
          <a:prstGeom prst="rect">
            <a:avLst/>
          </a:prstGeom>
          <a:noFill/>
        </p:spPr>
        <p:txBody>
          <a:bodyPr wrap="square" rtlCol="0">
            <a:spAutoFit/>
          </a:bodyPr>
          <a:lstStyle/>
          <a:p>
            <a:pPr>
              <a:lnSpc>
                <a:spcPct val="130000"/>
              </a:lnSpc>
            </a:pPr>
            <a:r>
              <a:rPr lang="zh-CN" altLang="en-US" sz="2400" b="1" dirty="0">
                <a:solidFill>
                  <a:srgbClr val="000000">
                    <a:lumMod val="75000"/>
                    <a:lumOff val="25000"/>
                  </a:srgbClr>
                </a:solidFill>
                <a:latin typeface="Arial"/>
                <a:ea typeface="微软雅黑"/>
              </a:rPr>
              <a:t>请在此添加标题内容或段落要点</a:t>
            </a:r>
            <a:r>
              <a:rPr lang="zh-CN" altLang="en-US" sz="2400" dirty="0">
                <a:solidFill>
                  <a:srgbClr val="000000">
                    <a:lumMod val="75000"/>
                    <a:lumOff val="25000"/>
                  </a:srgbClr>
                </a:solidFill>
                <a:latin typeface="Arial"/>
                <a:ea typeface="微软雅黑"/>
              </a:rPr>
              <a:t>：</a:t>
            </a:r>
            <a:endParaRPr lang="en-US" altLang="zh-CN" sz="2400" dirty="0">
              <a:solidFill>
                <a:srgbClr val="000000">
                  <a:lumMod val="75000"/>
                  <a:lumOff val="25000"/>
                </a:srgbClr>
              </a:solidFill>
              <a:latin typeface="Arial"/>
              <a:ea typeface="微软雅黑"/>
            </a:endParaRPr>
          </a:p>
          <a:p>
            <a:pPr>
              <a:lnSpc>
                <a:spcPct val="130000"/>
              </a:lnSpc>
              <a:spcBef>
                <a:spcPts val="600"/>
              </a:spcBef>
            </a:pPr>
            <a:r>
              <a:rPr lang="zh-CN" altLang="en-US" sz="2400" dirty="0">
                <a:solidFill>
                  <a:srgbClr val="000000">
                    <a:lumMod val="75000"/>
                    <a:lumOff val="25000"/>
                  </a:srgbClr>
                </a:solidFill>
                <a:latin typeface="Arial"/>
                <a:ea typeface="微软雅黑"/>
              </a:rPr>
              <a:t>请在此输入文字说明请在此输入文字说明请在此输入文字说明请在此输入文字说明请在此输入文字说明请在此输入文字说明请在此输入文字说明。</a:t>
            </a: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攻击原理</a:t>
            </a:r>
          </a:p>
        </p:txBody>
      </p:sp>
      <p:pic>
        <p:nvPicPr>
          <p:cNvPr id="5" name="图片 4">
            <a:extLst>
              <a:ext uri="{FF2B5EF4-FFF2-40B4-BE49-F238E27FC236}">
                <a16:creationId xmlns:a16="http://schemas.microsoft.com/office/drawing/2014/main" id="{541ADCF3-D96F-C952-94DA-BADB66E03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63" y="861154"/>
            <a:ext cx="10838416" cy="5658912"/>
          </a:xfrm>
          <a:prstGeom prst="rect">
            <a:avLst/>
          </a:prstGeom>
        </p:spPr>
      </p:pic>
    </p:spTree>
    <p:extLst>
      <p:ext uri="{BB962C8B-B14F-4D97-AF65-F5344CB8AC3E}">
        <p14:creationId xmlns:p14="http://schemas.microsoft.com/office/powerpoint/2010/main" val="3179591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E2E96786-9A0E-4780-8CA5-E645145FD6D2}"/>
              </a:ext>
            </a:extLst>
          </p:cNvPr>
          <p:cNvSpPr txBox="1"/>
          <p:nvPr/>
        </p:nvSpPr>
        <p:spPr>
          <a:xfrm>
            <a:off x="1748868" y="1817125"/>
            <a:ext cx="8694263" cy="2196242"/>
          </a:xfrm>
          <a:prstGeom prst="rect">
            <a:avLst/>
          </a:prstGeom>
          <a:noFill/>
        </p:spPr>
        <p:txBody>
          <a:bodyPr wrap="square" rtlCol="0">
            <a:spAutoFit/>
          </a:bodyPr>
          <a:lstStyle/>
          <a:p>
            <a:pPr>
              <a:lnSpc>
                <a:spcPct val="130000"/>
              </a:lnSpc>
            </a:pPr>
            <a:r>
              <a:rPr lang="en-US" altLang="zh-CN" sz="2400" b="1" dirty="0">
                <a:solidFill>
                  <a:srgbClr val="000000">
                    <a:lumMod val="75000"/>
                    <a:lumOff val="25000"/>
                  </a:srgbClr>
                </a:solidFill>
                <a:latin typeface="Arial"/>
                <a:ea typeface="微软雅黑"/>
              </a:rPr>
              <a:t>CSRF</a:t>
            </a:r>
            <a:r>
              <a:rPr lang="zh-CN" altLang="en-US" sz="2400" b="1" dirty="0">
                <a:solidFill>
                  <a:srgbClr val="000000">
                    <a:lumMod val="75000"/>
                    <a:lumOff val="25000"/>
                  </a:srgbClr>
                </a:solidFill>
                <a:latin typeface="Arial"/>
                <a:ea typeface="微软雅黑"/>
              </a:rPr>
              <a:t>攻击的防御</a:t>
            </a:r>
            <a:r>
              <a:rPr lang="zh-CN" altLang="en-US" sz="2400" dirty="0">
                <a:solidFill>
                  <a:srgbClr val="000000">
                    <a:lumMod val="75000"/>
                    <a:lumOff val="25000"/>
                  </a:srgbClr>
                </a:solidFill>
                <a:latin typeface="Arial"/>
                <a:ea typeface="微软雅黑"/>
              </a:rPr>
              <a:t>：</a:t>
            </a:r>
            <a:endParaRPr lang="en-US" altLang="zh-CN" sz="2400" dirty="0">
              <a:solidFill>
                <a:srgbClr val="000000">
                  <a:lumMod val="75000"/>
                  <a:lumOff val="25000"/>
                </a:srgbClr>
              </a:solidFill>
              <a:latin typeface="Arial"/>
              <a:ea typeface="微软雅黑"/>
            </a:endParaRPr>
          </a:p>
          <a:p>
            <a:pPr>
              <a:lnSpc>
                <a:spcPct val="130000"/>
              </a:lnSpc>
              <a:spcBef>
                <a:spcPts val="600"/>
              </a:spcBef>
            </a:pPr>
            <a:r>
              <a:rPr lang="zh-CN" altLang="en-US" sz="2400" b="0" i="0" dirty="0">
                <a:effectLst/>
                <a:latin typeface="微软雅黑" panose="020B0503020204020204" pitchFamily="34" charset="-122"/>
                <a:ea typeface="微软雅黑" panose="020B0503020204020204" pitchFamily="34" charset="-122"/>
              </a:rPr>
              <a:t>验证 </a:t>
            </a:r>
            <a:r>
              <a:rPr lang="en-US" altLang="zh-CN" sz="2400" b="0" i="0" dirty="0">
                <a:effectLst/>
                <a:latin typeface="微软雅黑" panose="020B0503020204020204" pitchFamily="34" charset="-122"/>
                <a:ea typeface="微软雅黑" panose="020B0503020204020204" pitchFamily="34" charset="-122"/>
              </a:rPr>
              <a:t>HTTP </a:t>
            </a:r>
            <a:r>
              <a:rPr lang="en-US" altLang="zh-CN" sz="2400" b="0" i="0" dirty="0" err="1">
                <a:effectLst/>
                <a:latin typeface="微软雅黑" panose="020B0503020204020204" pitchFamily="34" charset="-122"/>
                <a:ea typeface="微软雅黑" panose="020B0503020204020204" pitchFamily="34" charset="-122"/>
              </a:rPr>
              <a:t>Referer</a:t>
            </a:r>
            <a:r>
              <a:rPr lang="en-US" altLang="zh-CN" sz="2400" b="0" i="0" dirty="0">
                <a:effectLst/>
                <a:latin typeface="微软雅黑" panose="020B0503020204020204" pitchFamily="34" charset="-122"/>
                <a:ea typeface="微软雅黑" panose="020B0503020204020204" pitchFamily="34" charset="-122"/>
              </a:rPr>
              <a:t> </a:t>
            </a:r>
            <a:r>
              <a:rPr lang="zh-CN" altLang="en-US" sz="2400" b="0" i="0" dirty="0">
                <a:effectLst/>
                <a:latin typeface="微软雅黑" panose="020B0503020204020204" pitchFamily="34" charset="-122"/>
                <a:ea typeface="微软雅黑" panose="020B0503020204020204" pitchFamily="34" charset="-122"/>
              </a:rPr>
              <a:t>字段</a:t>
            </a:r>
            <a:endParaRPr lang="en-US" altLang="zh-CN" sz="2400" b="0" i="0" dirty="0">
              <a:effectLst/>
              <a:latin typeface="微软雅黑" panose="020B0503020204020204" pitchFamily="34" charset="-122"/>
              <a:ea typeface="微软雅黑" panose="020B0503020204020204" pitchFamily="34" charset="-122"/>
            </a:endParaRPr>
          </a:p>
          <a:p>
            <a:pPr>
              <a:lnSpc>
                <a:spcPct val="130000"/>
              </a:lnSpc>
              <a:spcBef>
                <a:spcPts val="600"/>
              </a:spcBef>
            </a:pPr>
            <a:r>
              <a:rPr lang="zh-CN" altLang="en-US" sz="2400" b="0" i="0" dirty="0">
                <a:effectLst/>
                <a:latin typeface="微软雅黑" panose="020B0503020204020204" pitchFamily="34" charset="-122"/>
                <a:ea typeface="微软雅黑" panose="020B0503020204020204" pitchFamily="34" charset="-122"/>
              </a:rPr>
              <a:t>在请求地址中添加 </a:t>
            </a:r>
            <a:r>
              <a:rPr lang="en-US" altLang="zh-CN" sz="2400" b="0" i="0" dirty="0">
                <a:effectLst/>
                <a:latin typeface="微软雅黑" panose="020B0503020204020204" pitchFamily="34" charset="-122"/>
                <a:ea typeface="微软雅黑" panose="020B0503020204020204" pitchFamily="34" charset="-122"/>
              </a:rPr>
              <a:t>token </a:t>
            </a:r>
            <a:r>
              <a:rPr lang="zh-CN" altLang="en-US" sz="2400" b="0" i="0" dirty="0">
                <a:effectLst/>
                <a:latin typeface="微软雅黑" panose="020B0503020204020204" pitchFamily="34" charset="-122"/>
                <a:ea typeface="微软雅黑" panose="020B0503020204020204" pitchFamily="34" charset="-122"/>
              </a:rPr>
              <a:t>并验证</a:t>
            </a:r>
            <a:endParaRPr lang="en-US" altLang="zh-CN" sz="2400" b="0" i="0" dirty="0">
              <a:effectLst/>
              <a:latin typeface="微软雅黑" panose="020B0503020204020204" pitchFamily="34" charset="-122"/>
              <a:ea typeface="微软雅黑" panose="020B0503020204020204" pitchFamily="34" charset="-122"/>
            </a:endParaRPr>
          </a:p>
          <a:p>
            <a:pPr>
              <a:lnSpc>
                <a:spcPct val="130000"/>
              </a:lnSpc>
              <a:spcBef>
                <a:spcPts val="600"/>
              </a:spcBef>
            </a:pPr>
            <a:r>
              <a:rPr lang="zh-CN" altLang="en-US" sz="2400" b="0" i="0" dirty="0">
                <a:effectLst/>
                <a:latin typeface="微软雅黑" panose="020B0503020204020204" pitchFamily="34" charset="-122"/>
                <a:ea typeface="微软雅黑" panose="020B0503020204020204" pitchFamily="34" charset="-122"/>
              </a:rPr>
              <a:t>在 </a:t>
            </a:r>
            <a:r>
              <a:rPr lang="en-US" altLang="zh-CN" sz="2400" b="0" i="0" dirty="0">
                <a:effectLst/>
                <a:latin typeface="微软雅黑" panose="020B0503020204020204" pitchFamily="34" charset="-122"/>
                <a:ea typeface="微软雅黑" panose="020B0503020204020204" pitchFamily="34" charset="-122"/>
              </a:rPr>
              <a:t>HTTP </a:t>
            </a:r>
            <a:r>
              <a:rPr lang="zh-CN" altLang="en-US" sz="2400" b="0" i="0" dirty="0">
                <a:effectLst/>
                <a:latin typeface="微软雅黑" panose="020B0503020204020204" pitchFamily="34" charset="-122"/>
                <a:ea typeface="微软雅黑" panose="020B0503020204020204" pitchFamily="34" charset="-122"/>
              </a:rPr>
              <a:t>头中自定义属性并验证</a:t>
            </a:r>
            <a:endParaRPr lang="zh-CN" altLang="en-US" sz="2400" dirty="0">
              <a:solidFill>
                <a:srgbClr val="000000">
                  <a:lumMod val="75000"/>
                  <a:lumOff val="25000"/>
                </a:srgbClr>
              </a:solidFill>
              <a:latin typeface="Arial"/>
              <a:ea typeface="微软雅黑"/>
            </a:endParaRPr>
          </a:p>
        </p:txBody>
      </p:sp>
      <p:sp>
        <p:nvSpPr>
          <p:cNvPr id="4" name="文本框 3">
            <a:extLst>
              <a:ext uri="{FF2B5EF4-FFF2-40B4-BE49-F238E27FC236}">
                <a16:creationId xmlns:a16="http://schemas.microsoft.com/office/drawing/2014/main" id="{26F067B9-770A-4495-B21C-DF69FC9C27F7}"/>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防御措施</a:t>
            </a:r>
          </a:p>
        </p:txBody>
      </p:sp>
    </p:spTree>
    <p:extLst>
      <p:ext uri="{BB962C8B-B14F-4D97-AF65-F5344CB8AC3E}">
        <p14:creationId xmlns:p14="http://schemas.microsoft.com/office/powerpoint/2010/main" val="1649152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1">
            <a:extLst>
              <a:ext uri="{FF2B5EF4-FFF2-40B4-BE49-F238E27FC236}">
                <a16:creationId xmlns:a16="http://schemas.microsoft.com/office/drawing/2014/main" id="{BDB6EDAE-2D6A-4C0F-93DC-81A060A36FF4}"/>
              </a:ext>
            </a:extLst>
          </p:cNvPr>
          <p:cNvSpPr txBox="1">
            <a:spLocks/>
          </p:cNvSpPr>
          <p:nvPr/>
        </p:nvSpPr>
        <p:spPr>
          <a:xfrm>
            <a:off x="2642347" y="4800636"/>
            <a:ext cx="6918511" cy="664797"/>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lgn="ctr">
              <a:spcBef>
                <a:spcPts val="0"/>
              </a:spcBef>
            </a:pPr>
            <a:r>
              <a:rPr lang="zh-CN" altLang="en-US" sz="4800" b="1" dirty="0">
                <a:solidFill>
                  <a:srgbClr val="BD9F68"/>
                </a:solidFill>
              </a:rPr>
              <a:t>第二章 </a:t>
            </a:r>
            <a:r>
              <a:rPr lang="en-US" altLang="zh-CN" sz="4800" b="1" dirty="0">
                <a:solidFill>
                  <a:srgbClr val="BD9F68"/>
                </a:solidFill>
              </a:rPr>
              <a:t>DVWA</a:t>
            </a:r>
            <a:r>
              <a:rPr lang="zh-CN" altLang="en-US" sz="4800" b="1" dirty="0">
                <a:solidFill>
                  <a:srgbClr val="BD9F68"/>
                </a:solidFill>
              </a:rPr>
              <a:t>靶场演示</a:t>
            </a:r>
            <a:endParaRPr lang="en-GB" sz="4800" b="1" dirty="0">
              <a:solidFill>
                <a:srgbClr val="BD9F68"/>
              </a:solidFill>
            </a:endParaRPr>
          </a:p>
        </p:txBody>
      </p:sp>
    </p:spTree>
    <p:extLst>
      <p:ext uri="{BB962C8B-B14F-4D97-AF65-F5344CB8AC3E}">
        <p14:creationId xmlns:p14="http://schemas.microsoft.com/office/powerpoint/2010/main" val="1646658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9547A8-D815-4001-8ECB-15F36DEAA2C9}"/>
              </a:ext>
            </a:extLst>
          </p:cNvPr>
          <p:cNvSpPr txBox="1"/>
          <p:nvPr/>
        </p:nvSpPr>
        <p:spPr>
          <a:xfrm>
            <a:off x="441217" y="337934"/>
            <a:ext cx="11043920"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靶场演示</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安全等级为</a:t>
            </a:r>
            <a:r>
              <a:rPr lang="en-US" altLang="zh-CN" sz="2800" dirty="0">
                <a:latin typeface="微软雅黑" panose="020B0503020204020204" pitchFamily="34" charset="-122"/>
                <a:ea typeface="微软雅黑" panose="020B0503020204020204" pitchFamily="34" charset="-122"/>
              </a:rPr>
              <a:t>low</a:t>
            </a:r>
            <a:endParaRPr lang="zh-CN" altLang="en-US" sz="28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E2E96786-9A0E-4780-8CA5-E645145FD6D2}"/>
              </a:ext>
            </a:extLst>
          </p:cNvPr>
          <p:cNvSpPr txBox="1"/>
          <p:nvPr/>
        </p:nvSpPr>
        <p:spPr>
          <a:xfrm>
            <a:off x="1951755" y="1730484"/>
            <a:ext cx="3483845" cy="1341073"/>
          </a:xfrm>
          <a:prstGeom prst="rect">
            <a:avLst/>
          </a:prstGeom>
          <a:noFill/>
        </p:spPr>
        <p:txBody>
          <a:bodyPr wrap="square" rtlCol="0">
            <a:spAutoFit/>
          </a:bodyPr>
          <a:lstStyle/>
          <a:p>
            <a:pPr>
              <a:lnSpc>
                <a:spcPct val="130000"/>
              </a:lnSpc>
              <a:spcBef>
                <a:spcPts val="600"/>
              </a:spcBef>
            </a:pPr>
            <a:r>
              <a:rPr lang="zh-CN" altLang="en-US" sz="1600" dirty="0">
                <a:solidFill>
                  <a:srgbClr val="000000">
                    <a:lumMod val="75000"/>
                    <a:lumOff val="25000"/>
                  </a:srgbClr>
                </a:solidFill>
                <a:latin typeface="Arial"/>
                <a:ea typeface="微软雅黑"/>
              </a:rPr>
              <a:t>利用</a:t>
            </a:r>
            <a:r>
              <a:rPr lang="en-US" altLang="zh-CN" sz="1600" dirty="0">
                <a:solidFill>
                  <a:srgbClr val="000000">
                    <a:lumMod val="75000"/>
                    <a:lumOff val="25000"/>
                  </a:srgbClr>
                </a:solidFill>
                <a:latin typeface="Arial"/>
                <a:ea typeface="微软雅黑"/>
              </a:rPr>
              <a:t>DVWA</a:t>
            </a:r>
            <a:r>
              <a:rPr lang="zh-CN" altLang="en-US" sz="1600" dirty="0">
                <a:solidFill>
                  <a:srgbClr val="000000">
                    <a:lumMod val="75000"/>
                    <a:lumOff val="25000"/>
                  </a:srgbClr>
                </a:solidFill>
                <a:latin typeface="Arial"/>
                <a:ea typeface="微软雅黑"/>
              </a:rPr>
              <a:t>的</a:t>
            </a:r>
            <a:r>
              <a:rPr lang="en-US" altLang="zh-CN" sz="1600" dirty="0">
                <a:solidFill>
                  <a:srgbClr val="000000">
                    <a:lumMod val="75000"/>
                    <a:lumOff val="25000"/>
                  </a:srgbClr>
                </a:solidFill>
                <a:latin typeface="Arial"/>
                <a:ea typeface="微软雅黑"/>
              </a:rPr>
              <a:t>CSRF</a:t>
            </a:r>
            <a:r>
              <a:rPr lang="zh-CN" altLang="en-US" sz="1600" dirty="0">
                <a:solidFill>
                  <a:srgbClr val="000000">
                    <a:lumMod val="75000"/>
                    <a:lumOff val="25000"/>
                  </a:srgbClr>
                </a:solidFill>
                <a:latin typeface="Arial"/>
                <a:ea typeface="微软雅黑"/>
              </a:rPr>
              <a:t>，在安全等级设定为</a:t>
            </a:r>
            <a:r>
              <a:rPr lang="en-US" altLang="zh-CN" sz="1600" dirty="0">
                <a:solidFill>
                  <a:srgbClr val="000000">
                    <a:lumMod val="75000"/>
                    <a:lumOff val="25000"/>
                  </a:srgbClr>
                </a:solidFill>
                <a:latin typeface="Arial"/>
                <a:ea typeface="微软雅黑"/>
              </a:rPr>
              <a:t>low</a:t>
            </a:r>
            <a:r>
              <a:rPr lang="zh-CN" altLang="en-US" sz="1600" dirty="0">
                <a:solidFill>
                  <a:srgbClr val="000000">
                    <a:lumMod val="75000"/>
                    <a:lumOff val="25000"/>
                  </a:srgbClr>
                </a:solidFill>
                <a:latin typeface="Arial"/>
                <a:ea typeface="微软雅黑"/>
              </a:rPr>
              <a:t>的情况下，我们看到界面</a:t>
            </a:r>
            <a:r>
              <a:rPr lang="en-US" altLang="zh-CN" sz="1600" dirty="0" err="1">
                <a:solidFill>
                  <a:srgbClr val="000000">
                    <a:lumMod val="75000"/>
                    <a:lumOff val="25000"/>
                  </a:srgbClr>
                </a:solidFill>
                <a:latin typeface="Arial"/>
                <a:ea typeface="微软雅黑"/>
              </a:rPr>
              <a:t>url</a:t>
            </a:r>
            <a:r>
              <a:rPr lang="zh-CN" altLang="en-US" sz="1600" dirty="0">
                <a:solidFill>
                  <a:srgbClr val="000000">
                    <a:lumMod val="75000"/>
                    <a:lumOff val="25000"/>
                  </a:srgbClr>
                </a:solidFill>
                <a:latin typeface="Arial"/>
                <a:ea typeface="微软雅黑"/>
              </a:rPr>
              <a:t>直接显示了更改后的新密码和确认新密码。此处可以尝试加以利用。</a:t>
            </a:r>
          </a:p>
        </p:txBody>
      </p:sp>
      <p:pic>
        <p:nvPicPr>
          <p:cNvPr id="3" name="图片 2">
            <a:extLst>
              <a:ext uri="{FF2B5EF4-FFF2-40B4-BE49-F238E27FC236}">
                <a16:creationId xmlns:a16="http://schemas.microsoft.com/office/drawing/2014/main" id="{BEEC78F2-FEC3-440E-9C99-44CA82F47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577" y="1608720"/>
            <a:ext cx="6405579" cy="4113986"/>
          </a:xfrm>
          <a:prstGeom prst="rect">
            <a:avLst/>
          </a:prstGeom>
        </p:spPr>
      </p:pic>
    </p:spTree>
    <p:extLst>
      <p:ext uri="{BB962C8B-B14F-4D97-AF65-F5344CB8AC3E}">
        <p14:creationId xmlns:p14="http://schemas.microsoft.com/office/powerpoint/2010/main" val="163260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5723</TotalTime>
  <Words>1751</Words>
  <Application>Microsoft Office PowerPoint</Application>
  <PresentationFormat>宽屏</PresentationFormat>
  <Paragraphs>127</Paragraphs>
  <Slides>36</Slides>
  <Notes>31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36</vt:i4>
      </vt:variant>
    </vt:vector>
  </HeadingPairs>
  <TitlesOfParts>
    <vt:vector size="43" baseType="lpstr">
      <vt:lpstr>Helvetica Neue</vt:lpstr>
      <vt:lpstr>等线</vt:lpstr>
      <vt:lpstr>等线 Light</vt:lpstr>
      <vt:lpstr>微软雅黑</vt:lpstr>
      <vt:lpstr>Arial</vt:lpstr>
      <vt:lpstr>Roboto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Jia Ze</dc:creator>
  <cp:lastModifiedBy>CSD SJTU</cp:lastModifiedBy>
  <cp:revision>53</cp:revision>
  <dcterms:created xsi:type="dcterms:W3CDTF">2021-11-08T16:57:38Z</dcterms:created>
  <dcterms:modified xsi:type="dcterms:W3CDTF">2023-08-19T08:38:52Z</dcterms:modified>
</cp:coreProperties>
</file>